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55"/>
  </p:notesMasterIdLst>
  <p:handoutMasterIdLst>
    <p:handoutMasterId r:id="rId56"/>
  </p:handoutMasterIdLst>
  <p:sldIdLst>
    <p:sldId id="268" r:id="rId2"/>
    <p:sldId id="257" r:id="rId3"/>
    <p:sldId id="260" r:id="rId4"/>
    <p:sldId id="262" r:id="rId5"/>
    <p:sldId id="261" r:id="rId6"/>
    <p:sldId id="259" r:id="rId7"/>
    <p:sldId id="264" r:id="rId8"/>
    <p:sldId id="265" r:id="rId9"/>
    <p:sldId id="263"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292" r:id="rId43"/>
    <p:sldId id="293" r:id="rId44"/>
    <p:sldId id="294" r:id="rId45"/>
    <p:sldId id="295" r:id="rId46"/>
    <p:sldId id="296" r:id="rId47"/>
    <p:sldId id="297" r:id="rId48"/>
    <p:sldId id="298" r:id="rId49"/>
    <p:sldId id="299" r:id="rId50"/>
    <p:sldId id="300" r:id="rId51"/>
    <p:sldId id="301" r:id="rId52"/>
    <p:sldId id="302" r:id="rId53"/>
    <p:sldId id="26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830"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6444"/>
    </p:cViewPr>
  </p:sorterViewPr>
  <p:notesViewPr>
    <p:cSldViewPr>
      <p:cViewPr varScale="1">
        <p:scale>
          <a:sx n="59" d="100"/>
          <a:sy n="59" d="100"/>
        </p:scale>
        <p:origin x="-281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82BE4E-FB8E-447F-BD65-1D27A98181CD}" type="datetimeFigureOut">
              <a:rPr lang="en-US" smtClean="0"/>
              <a:pPr/>
              <a:t>2/12/2018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B926A3-42B1-44DA-90F5-D77310368F98}" type="slidenum">
              <a:rPr lang="en-US" smtClean="0"/>
              <a:pPr/>
              <a:t>‹#›</a:t>
            </a:fld>
            <a:endParaRPr lang="en-US"/>
          </a:p>
        </p:txBody>
      </p:sp>
    </p:spTree>
    <p:extLst>
      <p:ext uri="{BB962C8B-B14F-4D97-AF65-F5344CB8AC3E}">
        <p14:creationId xmlns:p14="http://schemas.microsoft.com/office/powerpoint/2010/main" val="168002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59842B-631F-4A75-A6C5-C148F3F6C04C}" type="datetimeFigureOut">
              <a:rPr lang="en-US" smtClean="0"/>
              <a:pPr/>
              <a:t>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3F7E-C27C-4D70-B671-39C4045B7F37}" type="slidenum">
              <a:rPr lang="en-US" smtClean="0"/>
              <a:pPr/>
              <a:t>‹#›</a:t>
            </a:fld>
            <a:endParaRPr lang="en-US"/>
          </a:p>
        </p:txBody>
      </p:sp>
    </p:spTree>
    <p:extLst>
      <p:ext uri="{BB962C8B-B14F-4D97-AF65-F5344CB8AC3E}">
        <p14:creationId xmlns:p14="http://schemas.microsoft.com/office/powerpoint/2010/main" val="28762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CEEBFA3-C28E-4B84-A98B-2AEC30183DCD}" type="datetime1">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DA1227-715A-4342-94EB-13213B309B37}" type="datetime1">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A71B3E-FCCF-4D30-9EAA-F041303106F5}" type="datetime1">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4ADD1A-EB30-4426-98E5-2D782552195D}" type="datetime1">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7B6441-ED2A-4002-B21E-B40BF6E8EED3}" type="datetime1">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2B51D4-6FCA-4B08-9B2D-0FBE997059F1}" type="datetime1">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C00ED2-76C0-46B0-A1E9-E75BB3ED1A83}" type="datetime1">
              <a:rPr lang="en-US" smtClean="0"/>
              <a:pPr/>
              <a:t>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0A98B7-642F-45FF-B6EF-66AD9BAAC63C}" type="datetime1">
              <a:rPr lang="en-US" smtClean="0"/>
              <a:pPr/>
              <a:t>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D2D86-634B-4748-896A-D61F6730EBC7}" type="datetime1">
              <a:rPr lang="en-US" smtClean="0"/>
              <a:pPr/>
              <a:t>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8468D0-FCE7-4C3F-A12C-9FA8B1A4E320}" type="datetime1">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75FDC3-B4CB-4462-8060-8FEAD1EDE46E}" type="datetime1">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865B3-709A-4726-ABFB-1508E102473E}" type="datetime1">
              <a:rPr lang="en-US" smtClean="0"/>
              <a:pPr/>
              <a:t>2/11/2018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2286000"/>
            <a:ext cx="6172200" cy="1894362"/>
          </a:xfrm>
        </p:spPr>
        <p:txBody>
          <a:bodyPr>
            <a:normAutofit fontScale="90000"/>
          </a:bodyPr>
          <a:lstStyle/>
          <a:p>
            <a:r>
              <a:rPr lang="en-US" sz="2300" b="1" dirty="0"/>
              <a:t>SUBSTANCE – RELATED  DISORDERS</a:t>
            </a:r>
            <a:br>
              <a:rPr lang="en-US" sz="2300" dirty="0"/>
            </a:br>
            <a:br>
              <a:rPr lang="en-US" sz="2300" dirty="0"/>
            </a:br>
            <a:r>
              <a:rPr lang="en-US" sz="2300" b="1" dirty="0"/>
              <a:t>Prof Dr. Pedro Hernandez MSc.</a:t>
            </a:r>
            <a:br>
              <a:rPr lang="en-US" sz="2300" dirty="0"/>
            </a:br>
            <a:r>
              <a:rPr lang="en-US" sz="2300" b="1" dirty="0"/>
              <a:t>Consultant Professor</a:t>
            </a:r>
            <a:br>
              <a:rPr lang="en-US" sz="2300" dirty="0"/>
            </a:br>
            <a:br>
              <a:rPr lang="en-US" sz="2300" dirty="0"/>
            </a:br>
            <a:endParaRPr lang="en-US" sz="2300" dirty="0"/>
          </a:p>
        </p:txBody>
      </p:sp>
      <p:sp>
        <p:nvSpPr>
          <p:cNvPr id="3" name="Subtitle 2"/>
          <p:cNvSpPr>
            <a:spLocks noGrp="1"/>
          </p:cNvSpPr>
          <p:nvPr>
            <p:ph type="subTitle" idx="1"/>
          </p:nvPr>
        </p:nvSpPr>
        <p:spPr/>
        <p:txBody>
          <a:bodyPr>
            <a:normAutofit/>
          </a:bodyPr>
          <a:lstStyle/>
          <a:p>
            <a:endParaRPr lang="en-US" dirty="0"/>
          </a:p>
          <a:p>
            <a:pPr algn="r"/>
            <a:r>
              <a:rPr lang="en-US" dirty="0">
                <a:latin typeface="Blackadder ITC" pitchFamily="82" charset="0"/>
              </a:rPr>
              <a:t>                                                                                                                      </a:t>
            </a:r>
          </a:p>
        </p:txBody>
      </p:sp>
      <p:pic>
        <p:nvPicPr>
          <p:cNvPr id="4" name="Picture 3" descr="logo-copy"/>
          <p:cNvPicPr/>
          <p:nvPr/>
        </p:nvPicPr>
        <p:blipFill>
          <a:blip r:embed="rId2" cstate="print"/>
          <a:srcRect/>
          <a:stretch>
            <a:fillRect/>
          </a:stretch>
        </p:blipFill>
        <p:spPr bwMode="auto">
          <a:xfrm>
            <a:off x="7543800" y="304800"/>
            <a:ext cx="1419224" cy="1433513"/>
          </a:xfrm>
          <a:prstGeom prst="rect">
            <a:avLst/>
          </a:prstGeom>
          <a:blipFill>
            <a:blip r:embed="rId3"/>
            <a:tile tx="0" ty="0" sx="100000" sy="100000" flip="none" algn="tl"/>
          </a:blipFill>
          <a:ln w="9525">
            <a:noFill/>
            <a:miter lim="800000"/>
            <a:headEnd/>
            <a:tailEnd/>
          </a:ln>
        </p:spPr>
      </p:pic>
      <p:sp>
        <p:nvSpPr>
          <p:cNvPr id="6" name="Rectangle 5"/>
          <p:cNvSpPr/>
          <p:nvPr/>
        </p:nvSpPr>
        <p:spPr>
          <a:xfrm>
            <a:off x="1066800" y="381000"/>
            <a:ext cx="6858000" cy="1446550"/>
          </a:xfrm>
          <a:prstGeom prst="rect">
            <a:avLst/>
          </a:prstGeom>
        </p:spPr>
        <p:txBody>
          <a:bodyPr wrap="square">
            <a:spAutoFit/>
          </a:bodyPr>
          <a:lstStyle/>
          <a:p>
            <a:pPr lvl="0" fontAlgn="base">
              <a:spcBef>
                <a:spcPct val="0"/>
              </a:spcBef>
              <a:spcAft>
                <a:spcPct val="0"/>
              </a:spcAft>
            </a:pPr>
            <a:r>
              <a:rPr lang="en-US" sz="3200" b="1" dirty="0">
                <a:latin typeface="Old English Text MT" pitchFamily="66" charset="0"/>
                <a:cs typeface="Arial" pitchFamily="34" charset="0"/>
              </a:rPr>
              <a:t>American International University</a:t>
            </a:r>
          </a:p>
          <a:p>
            <a:pPr lvl="0" fontAlgn="base">
              <a:spcBef>
                <a:spcPct val="0"/>
              </a:spcBef>
              <a:spcAft>
                <a:spcPct val="0"/>
              </a:spcAft>
            </a:pPr>
            <a:r>
              <a:rPr lang="en-US" sz="3200" b="1" dirty="0">
                <a:latin typeface="Old English Text MT" pitchFamily="66" charset="0"/>
                <a:cs typeface="Arial" pitchFamily="34" charset="0"/>
              </a:rPr>
              <a:t>                        </a:t>
            </a:r>
            <a:r>
              <a:rPr lang="en-US" b="1" dirty="0">
                <a:latin typeface="Arial Narrow" pitchFamily="34" charset="0"/>
                <a:cs typeface="Arial" pitchFamily="34" charset="0"/>
              </a:rPr>
              <a:t>WEST AFRICA  </a:t>
            </a:r>
          </a:p>
          <a:p>
            <a:pPr lvl="0" algn="ctr" fontAlgn="base">
              <a:spcBef>
                <a:spcPct val="0"/>
              </a:spcBef>
              <a:spcAft>
                <a:spcPct val="0"/>
              </a:spcAft>
            </a:pPr>
            <a:r>
              <a:rPr lang="en-US" sz="2400" b="1" dirty="0">
                <a:latin typeface="Arial Narrow" pitchFamily="34" charset="0"/>
                <a:cs typeface="Arial" pitchFamily="34" charset="0"/>
              </a:rPr>
              <a:t>COLLEGE OF MEDICINE</a:t>
            </a:r>
            <a:endParaRPr lang="en-US" sz="2400" dirty="0">
              <a:latin typeface="Arial" pitchFamily="34" charset="0"/>
              <a:cs typeface="Arial" pitchFamily="34" charset="0"/>
            </a:endParaRPr>
          </a:p>
        </p:txBody>
      </p:sp>
      <p:pic>
        <p:nvPicPr>
          <p:cNvPr id="7" name="Picture 6" descr="I:\PowerPoint Animations Animated Clipart at PresenterMedia.com_files\caduceus_blue_medical_health_symbol_sm_wm.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3412"/>
            <a:ext cx="1139588" cy="1444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Alcohol Withdrawal, symptoms and treatment</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Ø"/>
              <a:defRPr/>
            </a:pPr>
            <a:r>
              <a:rPr lang="en-US" dirty="0"/>
              <a:t>Alcohol activates gamma-</a:t>
            </a:r>
            <a:r>
              <a:rPr lang="en-US" dirty="0" err="1"/>
              <a:t>aminobutyric</a:t>
            </a:r>
            <a:r>
              <a:rPr lang="en-US" dirty="0"/>
              <a:t> acid (GABA) and serotonin receptors in the CNS  and inhibits glutamate receptors. GABA receptors are inhibitory, and thus alcohol has a sedating effect.</a:t>
            </a:r>
          </a:p>
          <a:p>
            <a:pPr>
              <a:buFont typeface="Wingdings" pitchFamily="2" charset="2"/>
              <a:buChar char="Ø"/>
              <a:defRPr/>
            </a:pPr>
            <a:r>
              <a:rPr lang="en-US" dirty="0"/>
              <a:t>Most commonly abused substance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Alcohol withdrawal</a:t>
            </a:r>
          </a:p>
        </p:txBody>
      </p:sp>
      <p:sp>
        <p:nvSpPr>
          <p:cNvPr id="3" name="Content Placeholder 2"/>
          <p:cNvSpPr>
            <a:spLocks noGrp="1"/>
          </p:cNvSpPr>
          <p:nvPr>
            <p:ph idx="1"/>
          </p:nvPr>
        </p:nvSpPr>
        <p:spPr/>
        <p:txBody>
          <a:bodyPr/>
          <a:lstStyle/>
          <a:p>
            <a:r>
              <a:rPr lang="en-US" dirty="0"/>
              <a:t>Cessation of alcohol use that has been heavy or prolonged. It begins between 6 and 24 hours after the patient’s last drink and can last for few days depending  quantity of alcohol consumed . Two or more of the following criteria/symptoms is seen in the individual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Symptoms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Autonomic hyperactivity{</a:t>
            </a:r>
            <a:r>
              <a:rPr lang="en-US" dirty="0" err="1"/>
              <a:t>e.g</a:t>
            </a:r>
            <a:r>
              <a:rPr lang="en-US" dirty="0"/>
              <a:t> sweating}</a:t>
            </a:r>
          </a:p>
          <a:p>
            <a:r>
              <a:rPr lang="en-US" dirty="0"/>
              <a:t>Increased hand tremor</a:t>
            </a:r>
          </a:p>
          <a:p>
            <a:r>
              <a:rPr lang="en-US" dirty="0"/>
              <a:t>Insomnia</a:t>
            </a:r>
          </a:p>
          <a:p>
            <a:r>
              <a:rPr lang="en-US" dirty="0"/>
              <a:t>Nausea</a:t>
            </a:r>
          </a:p>
          <a:p>
            <a:r>
              <a:rPr lang="en-US" dirty="0"/>
              <a:t>Transient </a:t>
            </a:r>
            <a:r>
              <a:rPr lang="en-US" dirty="0" err="1"/>
              <a:t>visual,tactile</a:t>
            </a:r>
            <a:r>
              <a:rPr lang="en-US" dirty="0"/>
              <a:t> or auditory </a:t>
            </a:r>
            <a:r>
              <a:rPr lang="en-US" dirty="0" err="1"/>
              <a:t>hallusination</a:t>
            </a:r>
            <a:r>
              <a:rPr lang="en-US" dirty="0"/>
              <a:t> or illusions</a:t>
            </a:r>
          </a:p>
          <a:p>
            <a:r>
              <a:rPr lang="en-US" dirty="0"/>
              <a:t>Anxiety</a:t>
            </a:r>
          </a:p>
          <a:p>
            <a:r>
              <a:rPr lang="en-US" dirty="0"/>
              <a:t>Generalized tonic_ </a:t>
            </a:r>
            <a:r>
              <a:rPr lang="en-US" dirty="0" err="1"/>
              <a:t>clonic</a:t>
            </a:r>
            <a:r>
              <a:rPr lang="en-US" dirty="0"/>
              <a:t> seizures</a:t>
            </a:r>
          </a:p>
          <a:p>
            <a:r>
              <a:rPr lang="en-US" dirty="0"/>
              <a:t>delirium</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Treatment</a:t>
            </a:r>
            <a:r>
              <a:rPr lang="en-US" dirty="0"/>
              <a:t>: Admission to a hospital is important,</a:t>
            </a:r>
          </a:p>
          <a:p>
            <a:r>
              <a:rPr lang="en-US" dirty="0"/>
              <a:t>Tapering dose of benzodiazepines or alcohol ( </a:t>
            </a:r>
            <a:r>
              <a:rPr lang="en-US" dirty="0" err="1"/>
              <a:t>e.g</a:t>
            </a:r>
            <a:r>
              <a:rPr lang="en-US" dirty="0"/>
              <a:t> diazepam), Thiamine, folic acid, and multivitamin.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92162"/>
          </a:xfrm>
        </p:spPr>
        <p:txBody>
          <a:bodyPr/>
          <a:lstStyle/>
          <a:p>
            <a:r>
              <a:rPr lang="en-US" dirty="0"/>
              <a:t>PCP</a:t>
            </a:r>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buNone/>
            </a:pPr>
            <a:r>
              <a:rPr lang="en-US" sz="2400" dirty="0"/>
              <a:t> </a:t>
            </a:r>
            <a:r>
              <a:rPr lang="en-US" sz="2800" dirty="0"/>
              <a:t>Definition</a:t>
            </a:r>
            <a:r>
              <a:rPr lang="en-US" sz="2400" dirty="0"/>
              <a:t>:                                                                                                                                                                                                                                                        PCP , angel dust , belong  to the  family of phencyclidine .This  is a  dissociative drug initially intended for general </a:t>
            </a:r>
            <a:r>
              <a:rPr lang="en-US" sz="2400" dirty="0" err="1"/>
              <a:t>anaesthetic</a:t>
            </a:r>
            <a:r>
              <a:rPr lang="en-US" sz="2400" dirty="0"/>
              <a:t> . The effect of </a:t>
            </a:r>
            <a:r>
              <a:rPr lang="en-US" sz="2400" dirty="0" err="1"/>
              <a:t>Pcp</a:t>
            </a:r>
            <a:r>
              <a:rPr lang="en-US" sz="2400" dirty="0"/>
              <a:t> is a feeling of detachment  from environment  and self.</a:t>
            </a:r>
          </a:p>
          <a:p>
            <a:pPr>
              <a:buFont typeface="Wingdings" pitchFamily="2" charset="2"/>
              <a:buChar char="§"/>
            </a:pPr>
            <a:endParaRPr lang="en-US" sz="2400" dirty="0"/>
          </a:p>
          <a:p>
            <a:pPr>
              <a:buFont typeface="Wingdings" pitchFamily="2" charset="2"/>
              <a:buChar char="§"/>
            </a:pPr>
            <a:r>
              <a:rPr lang="en-US" sz="2400" dirty="0"/>
              <a:t>INTOXICATION SYMPTOMS ; </a:t>
            </a:r>
            <a:r>
              <a:rPr lang="en-US" sz="2400" dirty="0" err="1"/>
              <a:t>Pcp</a:t>
            </a:r>
            <a:r>
              <a:rPr lang="en-US" sz="2400" dirty="0"/>
              <a:t> has a variety of intoxication symptoms which are ;</a:t>
            </a:r>
          </a:p>
          <a:p>
            <a:pPr>
              <a:buFont typeface="Wingdings" pitchFamily="2" charset="2"/>
              <a:buChar char="Ø"/>
            </a:pPr>
            <a:r>
              <a:rPr lang="en-US" sz="2400" dirty="0"/>
              <a:t>  Assaultive and combative </a:t>
            </a:r>
            <a:r>
              <a:rPr lang="en-US" sz="2400" dirty="0" err="1"/>
              <a:t>behaviour</a:t>
            </a:r>
            <a:endParaRPr lang="en-US" sz="2400" dirty="0"/>
          </a:p>
          <a:p>
            <a:pPr>
              <a:buFont typeface="Wingdings" pitchFamily="2" charset="2"/>
              <a:buChar char="Ø"/>
            </a:pPr>
            <a:r>
              <a:rPr lang="en-US" sz="2400" dirty="0"/>
              <a:t>    impulsive and  violent  </a:t>
            </a:r>
            <a:r>
              <a:rPr lang="en-US" sz="2400" dirty="0" err="1"/>
              <a:t>behaviour</a:t>
            </a:r>
            <a:endParaRPr lang="en-US" sz="2400" dirty="0"/>
          </a:p>
          <a:p>
            <a:pPr>
              <a:buFont typeface="Wingdings" pitchFamily="2" charset="2"/>
              <a:buChar char="Ø"/>
            </a:pPr>
            <a:r>
              <a:rPr lang="en-US" sz="2400" dirty="0"/>
              <a:t>   Agitation</a:t>
            </a:r>
          </a:p>
          <a:p>
            <a:pPr>
              <a:buFont typeface="Wingdings" pitchFamily="2" charset="2"/>
              <a:buChar char="Ø"/>
            </a:pPr>
            <a:r>
              <a:rPr lang="en-US" sz="2400" dirty="0"/>
              <a:t>    </a:t>
            </a:r>
            <a:r>
              <a:rPr lang="en-US" sz="2400" dirty="0" err="1"/>
              <a:t>Nystagmus</a:t>
            </a:r>
            <a:endParaRPr lang="en-US" sz="2400" dirty="0"/>
          </a:p>
          <a:p>
            <a:pPr>
              <a:buFont typeface="Wingdings" pitchFamily="2" charset="2"/>
              <a:buChar char="Ø"/>
            </a:pPr>
            <a:r>
              <a:rPr lang="en-US" sz="2400" dirty="0"/>
              <a:t>    Ataxia</a:t>
            </a:r>
          </a:p>
          <a:p>
            <a:pPr>
              <a:buFont typeface="Wingdings" pitchFamily="2" charset="2"/>
              <a:buChar char="Ø"/>
            </a:pPr>
            <a:r>
              <a:rPr lang="en-US" sz="2400" dirty="0"/>
              <a:t>   Muscle rigidity</a:t>
            </a:r>
          </a:p>
          <a:p>
            <a:pPr>
              <a:buFont typeface="Wingdings" pitchFamily="2" charset="2"/>
              <a:buChar char="Ø"/>
            </a:pPr>
            <a:r>
              <a:rPr lang="en-US" sz="2400" dirty="0"/>
              <a:t>  </a:t>
            </a:r>
            <a:r>
              <a:rPr lang="en-US" sz="2400" dirty="0" err="1"/>
              <a:t>Hypersalivation</a:t>
            </a:r>
            <a:endParaRPr lang="en-US" sz="2400" dirty="0"/>
          </a:p>
          <a:p>
            <a:pPr>
              <a:buFont typeface="Wingdings" pitchFamily="2" charset="2"/>
              <a:buChar char="Ø"/>
            </a:pPr>
            <a:r>
              <a:rPr lang="en-US" sz="2400" dirty="0"/>
              <a:t> Decreased pain response</a:t>
            </a:r>
          </a:p>
          <a:p>
            <a:pPr>
              <a:buFont typeface="Wingdings" pitchFamily="2" charset="2"/>
              <a:buChar char="Ø"/>
            </a:pPr>
            <a:r>
              <a:rPr lang="en-US" sz="2400" dirty="0"/>
              <a:t> paranoia</a:t>
            </a:r>
          </a:p>
          <a:p>
            <a:pPr>
              <a:buFont typeface="Wingdings" pitchFamily="2" charset="2"/>
              <a:buChar char="Ø"/>
            </a:pPr>
            <a:r>
              <a:rPr lang="en-US" sz="2400" dirty="0"/>
              <a:t>psychosis</a:t>
            </a:r>
          </a:p>
          <a:p>
            <a:pPr>
              <a:buNone/>
            </a:pPr>
            <a:endParaRPr lang="en-US" sz="2400" dirty="0"/>
          </a:p>
          <a:p>
            <a:pPr>
              <a:buNone/>
            </a:pPr>
            <a:endParaRPr lang="en-US" sz="2400" dirty="0"/>
          </a:p>
          <a:p>
            <a:pPr>
              <a:buNone/>
            </a:pPr>
            <a:endParaRPr lang="en-US" sz="2400" dirty="0"/>
          </a:p>
          <a:p>
            <a:pPr>
              <a:buNone/>
            </a:pPr>
            <a:endParaRPr lang="en-US" sz="2400" dirty="0"/>
          </a:p>
          <a:p>
            <a:pPr>
              <a:buFont typeface="Wingdings" pitchFamily="2" charset="2"/>
              <a:buChar char="§"/>
            </a:pP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086600" cy="563562"/>
          </a:xfrm>
        </p:spPr>
        <p:txBody>
          <a:bodyPr>
            <a:normAutofit fontScale="90000"/>
          </a:bodyPr>
          <a:lstStyle/>
          <a:p>
            <a:r>
              <a:rPr lang="en-US" dirty="0"/>
              <a:t>CLINICAL SYMPTOMS</a:t>
            </a:r>
          </a:p>
        </p:txBody>
      </p:sp>
      <p:sp>
        <p:nvSpPr>
          <p:cNvPr id="3" name="Content Placeholder 2"/>
          <p:cNvSpPr>
            <a:spLocks noGrp="1"/>
          </p:cNvSpPr>
          <p:nvPr>
            <p:ph idx="1"/>
          </p:nvPr>
        </p:nvSpPr>
        <p:spPr>
          <a:xfrm>
            <a:off x="304800" y="838200"/>
            <a:ext cx="8382000" cy="6019799"/>
          </a:xfrm>
        </p:spPr>
        <p:txBody>
          <a:bodyPr>
            <a:normAutofit fontScale="92500" lnSpcReduction="20000"/>
          </a:bodyPr>
          <a:lstStyle/>
          <a:p>
            <a:pPr>
              <a:buNone/>
            </a:pPr>
            <a:r>
              <a:rPr lang="en-US" sz="2400" dirty="0"/>
              <a:t>Patients on </a:t>
            </a:r>
            <a:r>
              <a:rPr lang="en-US" sz="2400" dirty="0" err="1"/>
              <a:t>pcp</a:t>
            </a:r>
            <a:r>
              <a:rPr lang="en-US" sz="2400" dirty="0"/>
              <a:t> are usually very aggressive and uncontrollable presentation , they have ;</a:t>
            </a:r>
          </a:p>
          <a:p>
            <a:pPr>
              <a:buFont typeface="Wingdings" pitchFamily="2" charset="2"/>
              <a:buChar char="§"/>
            </a:pPr>
            <a:r>
              <a:rPr lang="en-US" sz="2400" dirty="0"/>
              <a:t>Extremely violent</a:t>
            </a:r>
          </a:p>
          <a:p>
            <a:pPr>
              <a:buFont typeface="Wingdings" pitchFamily="2" charset="2"/>
              <a:buChar char="§"/>
            </a:pPr>
            <a:r>
              <a:rPr lang="en-US" sz="2400" dirty="0"/>
              <a:t>Injuries(involving broken bones)</a:t>
            </a:r>
          </a:p>
          <a:p>
            <a:pPr>
              <a:buFont typeface="Wingdings" pitchFamily="2" charset="2"/>
              <a:buChar char="§"/>
            </a:pPr>
            <a:r>
              <a:rPr lang="en-US" sz="2400" dirty="0"/>
              <a:t>Decreased response to pain</a:t>
            </a:r>
          </a:p>
          <a:p>
            <a:pPr>
              <a:buFont typeface="Wingdings" pitchFamily="2" charset="2"/>
              <a:buChar char="§"/>
            </a:pPr>
            <a:r>
              <a:rPr lang="en-US" sz="2400" dirty="0"/>
              <a:t>Very aggressive </a:t>
            </a:r>
          </a:p>
          <a:p>
            <a:pPr>
              <a:buFont typeface="Wingdings" pitchFamily="2" charset="2"/>
              <a:buChar char="§"/>
            </a:pPr>
            <a:r>
              <a:rPr lang="en-US" sz="2400" dirty="0"/>
              <a:t>Intoxication symptoms   </a:t>
            </a:r>
          </a:p>
          <a:p>
            <a:pPr>
              <a:buNone/>
            </a:pPr>
            <a:r>
              <a:rPr lang="en-US" sz="2400" b="1" dirty="0"/>
              <a:t>PSYCHOPHARMACOLOGY;</a:t>
            </a:r>
          </a:p>
          <a:p>
            <a:pPr>
              <a:buFont typeface="Wingdings" pitchFamily="2" charset="2"/>
              <a:buChar char="§"/>
            </a:pPr>
            <a:r>
              <a:rPr lang="en-US" sz="2400" dirty="0"/>
              <a:t> Antagonist of NMDA glutamate receptors</a:t>
            </a:r>
          </a:p>
          <a:p>
            <a:pPr>
              <a:buFont typeface="Wingdings" pitchFamily="2" charset="2"/>
              <a:buChar char="§"/>
            </a:pPr>
            <a:r>
              <a:rPr lang="en-US" sz="2400" dirty="0"/>
              <a:t>Prevents influx of ca2+</a:t>
            </a:r>
          </a:p>
          <a:p>
            <a:pPr>
              <a:buFont typeface="Wingdings" pitchFamily="2" charset="2"/>
              <a:buChar char="§"/>
            </a:pPr>
            <a:r>
              <a:rPr lang="en-US" sz="2400" dirty="0"/>
              <a:t>Activates dopamine neurons   </a:t>
            </a:r>
          </a:p>
          <a:p>
            <a:pPr>
              <a:buNone/>
            </a:pPr>
            <a:r>
              <a:rPr lang="en-US" sz="2400" dirty="0"/>
              <a:t> </a:t>
            </a:r>
            <a:r>
              <a:rPr lang="en-US" sz="2400" b="1" dirty="0"/>
              <a:t>TREATMENT</a:t>
            </a:r>
            <a:r>
              <a:rPr lang="en-US" sz="2400" dirty="0"/>
              <a:t>;</a:t>
            </a:r>
          </a:p>
          <a:p>
            <a:pPr>
              <a:buFont typeface="Wingdings" pitchFamily="2" charset="2"/>
              <a:buChar char="§"/>
            </a:pPr>
            <a:r>
              <a:rPr lang="en-US" sz="2400" dirty="0"/>
              <a:t>Non stimulating environment</a:t>
            </a:r>
          </a:p>
          <a:p>
            <a:pPr>
              <a:buFont typeface="Wingdings" pitchFamily="2" charset="2"/>
              <a:buChar char="§"/>
            </a:pPr>
            <a:r>
              <a:rPr lang="en-US" sz="2400" dirty="0"/>
              <a:t>Restraints</a:t>
            </a:r>
          </a:p>
          <a:p>
            <a:pPr>
              <a:buFont typeface="Wingdings" pitchFamily="2" charset="2"/>
              <a:buChar char="§"/>
            </a:pPr>
            <a:r>
              <a:rPr lang="en-US" sz="2400" dirty="0"/>
              <a:t>Acidifies the urine</a:t>
            </a:r>
          </a:p>
          <a:p>
            <a:pPr>
              <a:buFont typeface="Wingdings" pitchFamily="2" charset="2"/>
              <a:buChar char="§"/>
            </a:pPr>
            <a:r>
              <a:rPr lang="en-US" sz="2400" dirty="0"/>
              <a:t>Haloperidol(antipsychotic medication to calm them down so that they don’t hurt self and others)</a:t>
            </a:r>
          </a:p>
          <a:p>
            <a:pPr>
              <a:buFont typeface="Wingdings" pitchFamily="2" charset="2"/>
              <a:buChar char="§"/>
            </a:pPr>
            <a:endParaRPr lang="en-US" sz="2400" dirty="0"/>
          </a:p>
          <a:p>
            <a:pPr>
              <a:buNone/>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5410200" cy="411162"/>
          </a:xfrm>
        </p:spPr>
        <p:txBody>
          <a:bodyPr>
            <a:normAutofit fontScale="90000"/>
          </a:bodyPr>
          <a:lstStyle/>
          <a:p>
            <a:r>
              <a:rPr lang="en-US" dirty="0"/>
              <a:t>Withdrawal symptoms</a:t>
            </a:r>
          </a:p>
        </p:txBody>
      </p:sp>
      <p:sp>
        <p:nvSpPr>
          <p:cNvPr id="3" name="Content Placeholder 2"/>
          <p:cNvSpPr>
            <a:spLocks noGrp="1"/>
          </p:cNvSpPr>
          <p:nvPr>
            <p:ph idx="1"/>
          </p:nvPr>
        </p:nvSpPr>
        <p:spPr>
          <a:xfrm>
            <a:off x="152400" y="914400"/>
            <a:ext cx="8534400" cy="5943600"/>
          </a:xfrm>
        </p:spPr>
        <p:txBody>
          <a:bodyPr>
            <a:normAutofit/>
          </a:bodyPr>
          <a:lstStyle/>
          <a:p>
            <a:r>
              <a:rPr lang="en-US" sz="2400" dirty="0"/>
              <a:t>No withdrawal symptoms</a:t>
            </a:r>
          </a:p>
          <a:p>
            <a:r>
              <a:rPr lang="en-US" sz="2400" dirty="0"/>
              <a:t>Not addictive</a:t>
            </a:r>
          </a:p>
          <a:p>
            <a:endParaRPr lang="en-US" sz="2400" dirty="0"/>
          </a:p>
          <a:p>
            <a:pPr>
              <a:buNone/>
            </a:pPr>
            <a:r>
              <a:rPr lang="en-US" sz="2400" b="1" dirty="0"/>
              <a:t>HELPFUL ASSOCIATIONS;</a:t>
            </a:r>
            <a:endParaRPr lang="en-US" sz="2400" dirty="0"/>
          </a:p>
          <a:p>
            <a:pPr>
              <a:buNone/>
            </a:pPr>
            <a:r>
              <a:rPr lang="en-US" sz="2400" dirty="0"/>
              <a:t>       Patients on </a:t>
            </a:r>
            <a:r>
              <a:rPr lang="en-US" sz="2400" dirty="0" err="1"/>
              <a:t>pcp</a:t>
            </a:r>
            <a:r>
              <a:rPr lang="en-US" sz="2400" dirty="0"/>
              <a:t> usually don’t know they are on </a:t>
            </a:r>
            <a:r>
              <a:rPr lang="en-US" sz="2400" dirty="0" err="1"/>
              <a:t>pcp</a:t>
            </a:r>
            <a:r>
              <a:rPr lang="en-US" sz="2400" dirty="0"/>
              <a:t> because;  Its often mixed with cannabis or opiates .So  a history of cannabis or opiate dosage alongside with very violent and aggressive </a:t>
            </a:r>
            <a:r>
              <a:rPr lang="en-US" sz="2400" dirty="0" err="1"/>
              <a:t>behaviour</a:t>
            </a:r>
            <a:r>
              <a:rPr lang="en-US" sz="2400" dirty="0"/>
              <a:t> should raise suspicions of  </a:t>
            </a:r>
            <a:r>
              <a:rPr lang="en-US" sz="2400" dirty="0" err="1"/>
              <a:t>Pcp</a:t>
            </a:r>
            <a:r>
              <a:rPr lang="en-US" sz="2400" dirty="0"/>
              <a:t> ingestion.</a:t>
            </a:r>
          </a:p>
          <a:p>
            <a:pPr>
              <a:buNone/>
            </a:pP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5867400" cy="1066800"/>
          </a:xfrm>
        </p:spPr>
        <p:txBody>
          <a:bodyPr>
            <a:normAutofit/>
          </a:bodyPr>
          <a:lstStyle/>
          <a:p>
            <a:r>
              <a:rPr lang="en-US" dirty="0"/>
              <a:t>SEDATIVE HYPNOTICS</a:t>
            </a:r>
          </a:p>
        </p:txBody>
      </p:sp>
      <p:sp>
        <p:nvSpPr>
          <p:cNvPr id="3" name="Content Placeholder 2"/>
          <p:cNvSpPr>
            <a:spLocks noGrp="1"/>
          </p:cNvSpPr>
          <p:nvPr>
            <p:ph idx="1"/>
          </p:nvPr>
        </p:nvSpPr>
        <p:spPr>
          <a:xfrm>
            <a:off x="228600" y="1600200"/>
            <a:ext cx="8458200" cy="4525963"/>
          </a:xfrm>
        </p:spPr>
        <p:txBody>
          <a:bodyPr>
            <a:normAutofit fontScale="92500" lnSpcReduction="10000"/>
          </a:bodyPr>
          <a:lstStyle/>
          <a:p>
            <a:pPr>
              <a:buFont typeface="Wingdings" pitchFamily="2" charset="2"/>
              <a:buChar char="§"/>
            </a:pPr>
            <a:r>
              <a:rPr lang="en-US" sz="2400" dirty="0"/>
              <a:t>These class of substance are commonly called depressants because they slow down or depresses the brains activity. They involves Barbiturates , Benzodiazepine , Alcohol.</a:t>
            </a:r>
          </a:p>
          <a:p>
            <a:pPr>
              <a:buNone/>
            </a:pPr>
            <a:r>
              <a:rPr lang="en-US" sz="2400" b="1" dirty="0"/>
              <a:t>INTOXICATION SYMPTOMS </a:t>
            </a:r>
            <a:r>
              <a:rPr lang="en-US" sz="2400" dirty="0"/>
              <a:t>; Patients on sedative hypnotics presents with the following symptoms;</a:t>
            </a:r>
          </a:p>
          <a:p>
            <a:pPr>
              <a:buFont typeface="Wingdings" pitchFamily="2" charset="2"/>
              <a:buChar char="§"/>
            </a:pPr>
            <a:r>
              <a:rPr lang="en-US" sz="2400" dirty="0"/>
              <a:t>Impaired </a:t>
            </a:r>
            <a:r>
              <a:rPr lang="en-US" sz="2400" dirty="0" err="1"/>
              <a:t>Judgement</a:t>
            </a:r>
            <a:r>
              <a:rPr lang="en-US" sz="2400" dirty="0"/>
              <a:t> </a:t>
            </a:r>
          </a:p>
          <a:p>
            <a:pPr>
              <a:buFont typeface="Wingdings" pitchFamily="2" charset="2"/>
              <a:buChar char="§"/>
            </a:pPr>
            <a:r>
              <a:rPr lang="en-US" sz="2400" dirty="0"/>
              <a:t>Slurred speech</a:t>
            </a:r>
          </a:p>
          <a:p>
            <a:pPr>
              <a:buFont typeface="Wingdings" pitchFamily="2" charset="2"/>
              <a:buChar char="§"/>
            </a:pPr>
            <a:r>
              <a:rPr lang="en-US" sz="2400" dirty="0"/>
              <a:t>Lack of coordination</a:t>
            </a:r>
          </a:p>
          <a:p>
            <a:pPr>
              <a:buFont typeface="Wingdings" pitchFamily="2" charset="2"/>
              <a:buChar char="§"/>
            </a:pPr>
            <a:r>
              <a:rPr lang="en-US" sz="2400" dirty="0"/>
              <a:t>Unsteady gait</a:t>
            </a:r>
          </a:p>
          <a:p>
            <a:pPr>
              <a:buFont typeface="Wingdings" pitchFamily="2" charset="2"/>
              <a:buChar char="§"/>
            </a:pPr>
            <a:r>
              <a:rPr lang="en-US" sz="2400" dirty="0"/>
              <a:t>Stupor</a:t>
            </a:r>
          </a:p>
          <a:p>
            <a:pPr>
              <a:buFont typeface="Wingdings" pitchFamily="2" charset="2"/>
              <a:buChar char="§"/>
            </a:pPr>
            <a:r>
              <a:rPr lang="en-US" sz="2400" dirty="0"/>
              <a:t>Coma</a:t>
            </a:r>
          </a:p>
          <a:p>
            <a:pPr>
              <a:buFont typeface="Wingdings" pitchFamily="2" charset="2"/>
              <a:buChar char="§"/>
            </a:pPr>
            <a:r>
              <a:rPr lang="en-US" sz="2400" dirty="0"/>
              <a:t>Death(greater for barbs than </a:t>
            </a:r>
            <a:r>
              <a:rPr lang="en-US" sz="2400" dirty="0" err="1"/>
              <a:t>benzo’s</a:t>
            </a:r>
            <a:r>
              <a:rPr lang="en-US" sz="2400" dirty="0"/>
              <a:t>)</a:t>
            </a:r>
          </a:p>
          <a:p>
            <a:pPr>
              <a:buNone/>
            </a:pPr>
            <a:endParaRPr lang="en-US" sz="2400" dirty="0"/>
          </a:p>
        </p:txBody>
      </p:sp>
      <p:sp>
        <p:nvSpPr>
          <p:cNvPr id="4" name="Rectangle 3"/>
          <p:cNvSpPr/>
          <p:nvPr/>
        </p:nvSpPr>
        <p:spPr>
          <a:xfrm>
            <a:off x="609600" y="1066800"/>
            <a:ext cx="2057400" cy="461665"/>
          </a:xfrm>
          <a:prstGeom prst="rect">
            <a:avLst/>
          </a:prstGeom>
        </p:spPr>
        <p:txBody>
          <a:bodyPr wrap="square">
            <a:spAutoFit/>
          </a:bodyPr>
          <a:lstStyle/>
          <a:p>
            <a:r>
              <a:rPr lang="en-US" sz="2400" b="1" dirty="0"/>
              <a:t>DEFINITION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Clinical presentation;</a:t>
            </a:r>
            <a:br>
              <a:rPr lang="en-US" dirty="0"/>
            </a:br>
            <a:endParaRPr lang="en-US" dirty="0"/>
          </a:p>
        </p:txBody>
      </p:sp>
      <p:sp>
        <p:nvSpPr>
          <p:cNvPr id="3" name="Content Placeholder 2"/>
          <p:cNvSpPr>
            <a:spLocks noGrp="1"/>
          </p:cNvSpPr>
          <p:nvPr>
            <p:ph idx="1"/>
          </p:nvPr>
        </p:nvSpPr>
        <p:spPr>
          <a:xfrm>
            <a:off x="304800" y="1066800"/>
            <a:ext cx="8382000" cy="5059363"/>
          </a:xfrm>
        </p:spPr>
        <p:txBody>
          <a:bodyPr/>
          <a:lstStyle/>
          <a:p>
            <a:r>
              <a:rPr lang="en-US" sz="2800" dirty="0"/>
              <a:t>Dizziness</a:t>
            </a:r>
          </a:p>
          <a:p>
            <a:r>
              <a:rPr lang="en-US" sz="2800" dirty="0"/>
              <a:t>Confusion</a:t>
            </a:r>
          </a:p>
          <a:p>
            <a:r>
              <a:rPr lang="en-US" sz="2800" dirty="0"/>
              <a:t>Drowsiness</a:t>
            </a:r>
          </a:p>
          <a:p>
            <a:r>
              <a:rPr lang="en-US" sz="2800" dirty="0"/>
              <a:t>Blurred vision</a:t>
            </a:r>
          </a:p>
          <a:p>
            <a:r>
              <a:rPr lang="en-US" sz="2800" dirty="0"/>
              <a:t>Unresponsiveness</a:t>
            </a:r>
          </a:p>
          <a:p>
            <a:r>
              <a:rPr lang="en-US" sz="2800" dirty="0"/>
              <a:t>Anxiety</a:t>
            </a:r>
          </a:p>
          <a:p>
            <a:r>
              <a:rPr lang="en-US" sz="2800" dirty="0"/>
              <a:t>Agitation</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DELIRIUM TREMENS(DT)</a:t>
            </a:r>
          </a:p>
        </p:txBody>
      </p:sp>
      <p:sp>
        <p:nvSpPr>
          <p:cNvPr id="3" name="Content Placeholder 2"/>
          <p:cNvSpPr>
            <a:spLocks noGrp="1"/>
          </p:cNvSpPr>
          <p:nvPr>
            <p:ph idx="1"/>
          </p:nvPr>
        </p:nvSpPr>
        <p:spPr/>
        <p:txBody>
          <a:bodyPr>
            <a:normAutofit fontScale="92500" lnSpcReduction="20000"/>
          </a:bodyPr>
          <a:lstStyle/>
          <a:p>
            <a:r>
              <a:rPr lang="en-US" dirty="0"/>
              <a:t>Is a psychiatry emergency characterized by delirium, </a:t>
            </a:r>
            <a:r>
              <a:rPr lang="en-US" dirty="0" err="1"/>
              <a:t>agetation</a:t>
            </a:r>
            <a:r>
              <a:rPr lang="en-US" dirty="0"/>
              <a:t>, fever, autonomic hyperactivity, auditory and visual hallucination typically within two to four days after the cessation of CH3CH2OH (</a:t>
            </a:r>
            <a:r>
              <a:rPr lang="en-US" dirty="0" err="1"/>
              <a:t>etanol</a:t>
            </a:r>
            <a:r>
              <a:rPr lang="en-US" dirty="0"/>
              <a:t>) but may occur later in life. </a:t>
            </a:r>
          </a:p>
          <a:p>
            <a:r>
              <a:rPr lang="en-US" dirty="0"/>
              <a:t>Occurs in 5% of episodes of withdrawal.</a:t>
            </a:r>
          </a:p>
          <a:p>
            <a:r>
              <a:rPr lang="en-US" dirty="0"/>
              <a:t>Risk is increased by severe dependence, </a:t>
            </a:r>
            <a:r>
              <a:rPr lang="en-US" dirty="0" err="1"/>
              <a:t>comorbid</a:t>
            </a:r>
            <a:r>
              <a:rPr lang="en-US" dirty="0"/>
              <a:t> infection, and pre-existing liver damage.</a:t>
            </a:r>
          </a:p>
          <a:p>
            <a:pPr>
              <a:buNone/>
            </a:pPr>
            <a:r>
              <a:rPr lang="en-US" dirty="0"/>
              <a:t>Continue…….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800600" cy="533400"/>
          </a:xfrm>
        </p:spPr>
        <p:txBody>
          <a:bodyPr>
            <a:normAutofit fontScale="90000"/>
          </a:bodyPr>
          <a:lstStyle/>
          <a:p>
            <a:r>
              <a:rPr lang="en-US" dirty="0"/>
              <a:t>Psychopharmacology</a:t>
            </a:r>
          </a:p>
        </p:txBody>
      </p:sp>
      <p:sp>
        <p:nvSpPr>
          <p:cNvPr id="3" name="Content Placeholder 2"/>
          <p:cNvSpPr>
            <a:spLocks noGrp="1"/>
          </p:cNvSpPr>
          <p:nvPr>
            <p:ph idx="1"/>
          </p:nvPr>
        </p:nvSpPr>
        <p:spPr>
          <a:xfrm>
            <a:off x="0" y="381000"/>
            <a:ext cx="8686800" cy="6477000"/>
          </a:xfrm>
        </p:spPr>
        <p:txBody>
          <a:bodyPr>
            <a:noAutofit/>
          </a:bodyPr>
          <a:lstStyle/>
          <a:p>
            <a:r>
              <a:rPr lang="en-US" sz="2000" dirty="0"/>
              <a:t>GABA stimulation.</a:t>
            </a:r>
          </a:p>
          <a:p>
            <a:r>
              <a:rPr lang="en-US" sz="2000" dirty="0"/>
              <a:t>Cross tolerance(in Case you are trying to give diazepam before surgery , and the patient doesn’t respond to normal dose given ,its imperative to </a:t>
            </a:r>
            <a:r>
              <a:rPr lang="en-US" sz="2000" dirty="0" err="1"/>
              <a:t>hault</a:t>
            </a:r>
            <a:r>
              <a:rPr lang="en-US" sz="2000" dirty="0"/>
              <a:t> the surgical procedure and take a good history rather than increasing the dose).</a:t>
            </a:r>
          </a:p>
          <a:p>
            <a:pPr>
              <a:buNone/>
            </a:pPr>
            <a:r>
              <a:rPr lang="en-US" sz="2000" b="1" dirty="0"/>
              <a:t>TREATMENT;</a:t>
            </a:r>
          </a:p>
          <a:p>
            <a:r>
              <a:rPr lang="en-US" sz="2000" dirty="0"/>
              <a:t>    Barbiturates ; </a:t>
            </a:r>
            <a:r>
              <a:rPr lang="en-US" sz="2000" dirty="0" err="1"/>
              <a:t>phenobarbital</a:t>
            </a:r>
            <a:r>
              <a:rPr lang="en-US" sz="2000" dirty="0"/>
              <a:t> challenge test</a:t>
            </a:r>
          </a:p>
          <a:p>
            <a:r>
              <a:rPr lang="en-US" sz="2000" dirty="0"/>
              <a:t>     Benzodiazepines ; slowly taper dose , Give </a:t>
            </a:r>
            <a:r>
              <a:rPr lang="en-US" sz="2000" dirty="0" err="1"/>
              <a:t>flumazenil</a:t>
            </a:r>
            <a:r>
              <a:rPr lang="en-US" sz="2000" dirty="0"/>
              <a:t> ( </a:t>
            </a:r>
            <a:r>
              <a:rPr lang="en-US" sz="2000" dirty="0" err="1"/>
              <a:t>benzo</a:t>
            </a:r>
            <a:r>
              <a:rPr lang="en-US" sz="2000" dirty="0"/>
              <a:t>  receptor antagonist)</a:t>
            </a:r>
          </a:p>
          <a:p>
            <a:pPr>
              <a:buNone/>
            </a:pPr>
            <a:r>
              <a:rPr lang="en-US" sz="2000" b="1" dirty="0"/>
              <a:t> WITHDRAWAL SYMPTOMS;</a:t>
            </a:r>
          </a:p>
          <a:p>
            <a:pPr>
              <a:buFont typeface="Wingdings" pitchFamily="2" charset="2"/>
              <a:buChar char="§"/>
            </a:pPr>
            <a:r>
              <a:rPr lang="en-US" sz="2000" dirty="0"/>
              <a:t>Autonomic hyperactivity</a:t>
            </a:r>
          </a:p>
          <a:p>
            <a:pPr>
              <a:buFont typeface="Wingdings" pitchFamily="2" charset="2"/>
              <a:buChar char="§"/>
            </a:pPr>
            <a:r>
              <a:rPr lang="en-US" sz="2000" dirty="0" err="1"/>
              <a:t>Behaviour</a:t>
            </a:r>
            <a:r>
              <a:rPr lang="en-US" sz="2000" dirty="0"/>
              <a:t>  hyperactivity</a:t>
            </a:r>
          </a:p>
          <a:p>
            <a:pPr>
              <a:buFont typeface="Wingdings" pitchFamily="2" charset="2"/>
              <a:buChar char="§"/>
            </a:pPr>
            <a:r>
              <a:rPr lang="en-US" sz="2000" dirty="0"/>
              <a:t>Tremors</a:t>
            </a:r>
          </a:p>
          <a:p>
            <a:pPr>
              <a:buFont typeface="Wingdings" pitchFamily="2" charset="2"/>
              <a:buChar char="§"/>
            </a:pPr>
            <a:r>
              <a:rPr lang="en-US" sz="2000" dirty="0"/>
              <a:t>Hallucinations</a:t>
            </a:r>
          </a:p>
          <a:p>
            <a:pPr>
              <a:buFont typeface="Wingdings" pitchFamily="2" charset="2"/>
              <a:buChar char="§"/>
            </a:pPr>
            <a:r>
              <a:rPr lang="en-US" sz="2000" dirty="0"/>
              <a:t>Anxiety</a:t>
            </a:r>
          </a:p>
          <a:p>
            <a:pPr>
              <a:buFont typeface="Wingdings" pitchFamily="2" charset="2"/>
              <a:buChar char="§"/>
            </a:pPr>
            <a:r>
              <a:rPr lang="en-US" sz="2000" dirty="0"/>
              <a:t>Fever</a:t>
            </a:r>
          </a:p>
          <a:p>
            <a:pPr>
              <a:buFont typeface="Wingdings" pitchFamily="2" charset="2"/>
              <a:buChar char="§"/>
            </a:pPr>
            <a:r>
              <a:rPr lang="en-US" sz="2000" dirty="0"/>
              <a:t>Insomnia</a:t>
            </a:r>
          </a:p>
          <a:p>
            <a:pPr>
              <a:buFont typeface="Wingdings" pitchFamily="2" charset="2"/>
              <a:buChar char="§"/>
            </a:pPr>
            <a:r>
              <a:rPr lang="en-US" sz="2000" dirty="0" err="1"/>
              <a:t>Pupillary</a:t>
            </a:r>
            <a:r>
              <a:rPr lang="en-US" sz="2000" dirty="0"/>
              <a:t> dilation</a:t>
            </a:r>
          </a:p>
          <a:p>
            <a:pPr>
              <a:buFont typeface="Wingdings" pitchFamily="2" charset="2"/>
              <a:buChar char="§"/>
            </a:pPr>
            <a:r>
              <a:rPr lang="en-US" sz="2000" dirty="0" err="1"/>
              <a:t>Grandmal</a:t>
            </a:r>
            <a:r>
              <a:rPr lang="en-US" sz="2000" dirty="0"/>
              <a:t> seizures(this is usually from fast withdrawal from benzodiazepine)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162800" cy="639762"/>
          </a:xfrm>
        </p:spPr>
        <p:txBody>
          <a:bodyPr>
            <a:normAutofit fontScale="90000"/>
          </a:bodyPr>
          <a:lstStyle/>
          <a:p>
            <a:r>
              <a:rPr lang="en-US" dirty="0"/>
              <a:t>HELPFUL  ASSOCIATIONS</a:t>
            </a:r>
          </a:p>
        </p:txBody>
      </p:sp>
      <p:sp>
        <p:nvSpPr>
          <p:cNvPr id="3" name="Content Placeholder 2"/>
          <p:cNvSpPr>
            <a:spLocks noGrp="1"/>
          </p:cNvSpPr>
          <p:nvPr>
            <p:ph idx="1"/>
          </p:nvPr>
        </p:nvSpPr>
        <p:spPr>
          <a:xfrm>
            <a:off x="457200" y="838200"/>
            <a:ext cx="8229600" cy="5287963"/>
          </a:xfrm>
        </p:spPr>
        <p:txBody>
          <a:bodyPr>
            <a:normAutofit/>
          </a:bodyPr>
          <a:lstStyle/>
          <a:p>
            <a:r>
              <a:rPr lang="en-US" sz="2400" dirty="0"/>
              <a:t>Decreases cognitive performance</a:t>
            </a:r>
          </a:p>
          <a:p>
            <a:r>
              <a:rPr lang="en-US" sz="2400" dirty="0"/>
              <a:t>Overdose and withdrawal danger</a:t>
            </a:r>
          </a:p>
          <a:p>
            <a:r>
              <a:rPr lang="en-US" sz="2400" dirty="0"/>
              <a:t>Elderly prone to hip fractures(Usually from alcohol)</a:t>
            </a:r>
          </a:p>
          <a:p>
            <a:pPr>
              <a:buNone/>
            </a:pPr>
            <a:r>
              <a:rPr lang="en-US" sz="2800" dirty="0"/>
              <a:t>CNS  EFFECTS  OF   SEDATIVE  HYPNOTICS;</a:t>
            </a:r>
          </a:p>
          <a:p>
            <a:pPr>
              <a:buFont typeface="Wingdings" pitchFamily="2" charset="2"/>
              <a:buChar char="§"/>
            </a:pPr>
            <a:r>
              <a:rPr lang="en-US" sz="2800" dirty="0"/>
              <a:t>Sedation </a:t>
            </a:r>
            <a:r>
              <a:rPr lang="en-US" sz="2800" dirty="0" err="1"/>
              <a:t>axiolytics</a:t>
            </a:r>
            <a:r>
              <a:rPr lang="en-US" sz="2800" dirty="0"/>
              <a:t> ;</a:t>
            </a:r>
            <a:r>
              <a:rPr lang="en-US" sz="2800" dirty="0" err="1"/>
              <a:t>Benzo’s</a:t>
            </a:r>
            <a:r>
              <a:rPr lang="en-US" sz="2800" dirty="0"/>
              <a:t> ,Barbs</a:t>
            </a:r>
          </a:p>
          <a:p>
            <a:pPr>
              <a:buFont typeface="Wingdings" pitchFamily="2" charset="2"/>
              <a:buChar char="§"/>
            </a:pPr>
            <a:r>
              <a:rPr lang="en-US" sz="2800" dirty="0"/>
              <a:t>Hypnosis; </a:t>
            </a:r>
            <a:r>
              <a:rPr lang="en-US" sz="2800" dirty="0" err="1"/>
              <a:t>Benzo’s</a:t>
            </a:r>
            <a:r>
              <a:rPr lang="en-US" sz="2800" dirty="0"/>
              <a:t> ,Barbs</a:t>
            </a:r>
          </a:p>
          <a:p>
            <a:pPr>
              <a:buFont typeface="Wingdings" pitchFamily="2" charset="2"/>
              <a:buChar char="§"/>
            </a:pPr>
            <a:r>
              <a:rPr lang="en-US" sz="2800" dirty="0"/>
              <a:t>Anesthesia; </a:t>
            </a:r>
            <a:r>
              <a:rPr lang="en-US" sz="2800" dirty="0" err="1"/>
              <a:t>Benzo’s</a:t>
            </a:r>
            <a:r>
              <a:rPr lang="en-US" sz="2800" dirty="0"/>
              <a:t> ,Barbs</a:t>
            </a:r>
          </a:p>
          <a:p>
            <a:pPr>
              <a:buFont typeface="Wingdings" pitchFamily="2" charset="2"/>
              <a:buChar char="§"/>
            </a:pPr>
            <a:r>
              <a:rPr lang="en-US" sz="2800" dirty="0" err="1"/>
              <a:t>Medullary</a:t>
            </a:r>
            <a:r>
              <a:rPr lang="en-US" sz="2800" dirty="0"/>
              <a:t> depression; </a:t>
            </a:r>
            <a:r>
              <a:rPr lang="en-US" sz="2800" dirty="0" err="1"/>
              <a:t>Benzo’s</a:t>
            </a:r>
            <a:r>
              <a:rPr lang="en-US" sz="2800" dirty="0"/>
              <a:t>, Barbs</a:t>
            </a:r>
          </a:p>
          <a:p>
            <a:pPr>
              <a:buFont typeface="Wingdings" pitchFamily="2" charset="2"/>
              <a:buChar char="§"/>
            </a:pPr>
            <a:r>
              <a:rPr lang="en-US" sz="2800"/>
              <a:t>Coma ;</a:t>
            </a:r>
            <a:r>
              <a:rPr lang="en-US" sz="2800" dirty="0" err="1"/>
              <a:t>Barbiturates</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CANNABIS INTOXICATION WITHDRAWAL</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4245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a:t>It is the most widely used illicit dug in the United states</a:t>
            </a:r>
          </a:p>
          <a:p>
            <a:pPr marL="0" indent="0">
              <a:buNone/>
            </a:pPr>
            <a:r>
              <a:rPr lang="en-US" dirty="0"/>
              <a:t>Withdrawal occurs when a person who is dependent on a drug suddenly stops taking it. People who </a:t>
            </a:r>
            <a:r>
              <a:rPr lang="en-US" dirty="0" err="1"/>
              <a:t>repeatedlu</a:t>
            </a:r>
            <a:r>
              <a:rPr lang="en-US" dirty="0"/>
              <a:t> use cannabis often ‘’get used to’’ having it. If the drug is suddenly removed the user may experience withdrawal symptoms until the </a:t>
            </a:r>
            <a:r>
              <a:rPr lang="en-US" dirty="0" err="1"/>
              <a:t>bain</a:t>
            </a:r>
            <a:r>
              <a:rPr lang="en-US" dirty="0"/>
              <a:t> and body have time to re-adjust to the new drug free state. This will normally take place over weeks or months.</a:t>
            </a:r>
          </a:p>
        </p:txBody>
      </p:sp>
    </p:spTree>
    <p:extLst>
      <p:ext uri="{BB962C8B-B14F-4D97-AF65-F5344CB8AC3E}">
        <p14:creationId xmlns:p14="http://schemas.microsoft.com/office/powerpoint/2010/main" val="2562126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Marijuana withdrawal usually does not cause severe physical symptoms the way that other drugs such as alcohol or opioids do. Instead the symptoms here are more often psychological. </a:t>
            </a:r>
          </a:p>
        </p:txBody>
      </p:sp>
    </p:spTree>
    <p:extLst>
      <p:ext uri="{BB962C8B-B14F-4D97-AF65-F5344CB8AC3E}">
        <p14:creationId xmlns:p14="http://schemas.microsoft.com/office/powerpoint/2010/main" val="3331420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Signs and symptoms of marijuana withdrawal</a:t>
            </a:r>
          </a:p>
          <a:p>
            <a:r>
              <a:rPr lang="en-US" dirty="0"/>
              <a:t>Physical symptoms: they include stomach discomfort, sweating tremor ,fever and chills ,headache .</a:t>
            </a:r>
          </a:p>
          <a:p>
            <a:r>
              <a:rPr lang="en-US" dirty="0"/>
              <a:t>Physiological symptoms include restlessness, insomnia, fatigue, diminished appetite, irritability and depression.</a:t>
            </a:r>
          </a:p>
        </p:txBody>
      </p:sp>
    </p:spTree>
    <p:extLst>
      <p:ext uri="{BB962C8B-B14F-4D97-AF65-F5344CB8AC3E}">
        <p14:creationId xmlns:p14="http://schemas.microsoft.com/office/powerpoint/2010/main" val="408596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Marijuana withdrawal may last longer than most other drugs because the main chemical that produces marijuana’s effects delta -9 </a:t>
            </a:r>
            <a:r>
              <a:rPr lang="en-US" dirty="0" err="1"/>
              <a:t>tetrahydrocannabinol</a:t>
            </a:r>
            <a:r>
              <a:rPr lang="en-US" dirty="0"/>
              <a:t> stays in the body for several weeks instead of several hours. Therefore, certain symptoms of marijuana withdrawal can last for weeks or even months.</a:t>
            </a:r>
          </a:p>
        </p:txBody>
      </p:sp>
    </p:spTree>
    <p:extLst>
      <p:ext uri="{BB962C8B-B14F-4D97-AF65-F5344CB8AC3E}">
        <p14:creationId xmlns:p14="http://schemas.microsoft.com/office/powerpoint/2010/main" val="2007041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COCAINE AND AMPHETAMINE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10602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730" y="721218"/>
            <a:ext cx="8210282" cy="7344639"/>
          </a:xfrm>
          <a:prstGeom prst="rect">
            <a:avLst/>
          </a:prstGeom>
        </p:spPr>
        <p:txBody>
          <a:bodyPr wrap="square">
            <a:spAutoFit/>
          </a:bodyPr>
          <a:lstStyle/>
          <a:p>
            <a:pPr algn="ctr">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  COCAINE</a:t>
            </a:r>
          </a:p>
          <a:p>
            <a:pPr lvl="0" algn="just">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Cocaine is a strong stimulant obtained from the coca plant. It is the next drug commonly abused after cannabis. It could be used medically during surgery to stop bleeding and render a particular area numb but statistics have shown it is rarely used for this purpose. It is mostly used because of its effect of wellbeing. It is either snorted, inhaled or injected.</a:t>
            </a:r>
            <a:r>
              <a:rPr lang="en-US" sz="2800" dirty="0">
                <a:solidFill>
                  <a:srgbClr val="222222"/>
                </a:solidFill>
                <a:latin typeface="Arial" panose="020B0604020202020204" pitchFamily="34" charset="0"/>
              </a:rPr>
              <a:t> Cocaine intoxication refers to the immediate and deleterious effects of </a:t>
            </a:r>
            <a:r>
              <a:rPr lang="en-US" sz="2800" dirty="0">
                <a:solidFill>
                  <a:prstClr val="black"/>
                </a:solidFill>
                <a:latin typeface="Arial" panose="020B0604020202020204" pitchFamily="34" charset="0"/>
              </a:rPr>
              <a:t>cocaine </a:t>
            </a:r>
            <a:r>
              <a:rPr lang="en-US" sz="2800" dirty="0">
                <a:solidFill>
                  <a:srgbClr val="222222"/>
                </a:solidFill>
                <a:latin typeface="Arial" panose="020B0604020202020204" pitchFamily="34" charset="0"/>
              </a:rPr>
              <a:t>on the body. Although cocaine intoxication and cocaine dependence can be present in the same individual, these syndromes present with different symptoms.</a:t>
            </a:r>
          </a:p>
          <a:p>
            <a:pPr algn="just">
              <a:lnSpc>
                <a:spcPct val="107000"/>
              </a:lnSpc>
              <a:spcAft>
                <a:spcPts val="80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9397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185" y="373488"/>
            <a:ext cx="7959144" cy="5263236"/>
          </a:xfrm>
          <a:prstGeom prst="rect">
            <a:avLst/>
          </a:prstGeom>
        </p:spPr>
        <p:txBody>
          <a:bodyPr wrap="square">
            <a:spAutoFit/>
          </a:bodyPr>
          <a:lstStyle/>
          <a:p>
            <a:pPr lvl="0" algn="ctr">
              <a:lnSpc>
                <a:spcPct val="107000"/>
              </a:lnSpc>
              <a:spcAft>
                <a:spcPts val="800"/>
              </a:spcAft>
            </a:pPr>
            <a:endParaRPr lang="en-US" dirty="0">
              <a:solidFill>
                <a:srgbClr val="222222"/>
              </a:solidFill>
              <a:latin typeface="Arial" panose="020B0604020202020204" pitchFamily="34" charset="0"/>
              <a:cs typeface="Times New Roman" panose="02020603050405020304" pitchFamily="18" charset="0"/>
            </a:endParaRPr>
          </a:p>
          <a:p>
            <a:pPr lvl="0" algn="ctr">
              <a:lnSpc>
                <a:spcPct val="107000"/>
              </a:lnSpc>
              <a:spcAft>
                <a:spcPts val="800"/>
              </a:spcAft>
            </a:pPr>
            <a:endParaRPr lang="en-US" dirty="0">
              <a:solidFill>
                <a:srgbClr val="222222"/>
              </a:solidFill>
              <a:latin typeface="Arial" panose="020B0604020202020204" pitchFamily="34" charset="0"/>
              <a:cs typeface="Times New Roman" panose="02020603050405020304" pitchFamily="18" charset="0"/>
            </a:endParaRPr>
          </a:p>
          <a:p>
            <a:pPr lvl="0" algn="ctr">
              <a:lnSpc>
                <a:spcPct val="107000"/>
              </a:lnSpc>
              <a:spcAft>
                <a:spcPts val="800"/>
              </a:spcAft>
            </a:pPr>
            <a:r>
              <a:rPr lang="en-US" sz="3200" dirty="0">
                <a:solidFill>
                  <a:srgbClr val="222222"/>
                </a:solidFill>
                <a:latin typeface="Arial" panose="020B0604020202020204" pitchFamily="34" charset="0"/>
                <a:cs typeface="Times New Roman" panose="02020603050405020304" pitchFamily="18" charset="0"/>
              </a:rPr>
              <a:t>CAUSES</a:t>
            </a:r>
            <a:endParaRPr lang="en-US" sz="3200" b="1" dirty="0">
              <a:solidFill>
                <a:srgbClr val="404040"/>
              </a:solidFill>
              <a:latin typeface="inherit"/>
            </a:endParaRPr>
          </a:p>
          <a:p>
            <a:pPr algn="just" fontAlgn="base"/>
            <a:r>
              <a:rPr lang="en-US" sz="3200" dirty="0">
                <a:solidFill>
                  <a:srgbClr val="444444"/>
                </a:solidFill>
                <a:latin typeface="inherit"/>
              </a:rPr>
              <a:t>Cocaine intoxication may be caused by:</a:t>
            </a:r>
          </a:p>
          <a:p>
            <a:pPr algn="just" fontAlgn="base">
              <a:buFont typeface="Arial" panose="020B0604020202020204" pitchFamily="34" charset="0"/>
              <a:buChar char="•"/>
            </a:pPr>
            <a:r>
              <a:rPr lang="en-US" sz="3200" dirty="0">
                <a:solidFill>
                  <a:srgbClr val="444444"/>
                </a:solidFill>
                <a:latin typeface="inherit"/>
              </a:rPr>
              <a:t>Taking too much cocaine, or too concentrated a form of cocaine</a:t>
            </a:r>
          </a:p>
          <a:p>
            <a:pPr algn="just" fontAlgn="base">
              <a:buFont typeface="Arial" panose="020B0604020202020204" pitchFamily="34" charset="0"/>
              <a:buChar char="•"/>
            </a:pPr>
            <a:r>
              <a:rPr lang="en-US" sz="3200" dirty="0">
                <a:solidFill>
                  <a:srgbClr val="444444"/>
                </a:solidFill>
                <a:latin typeface="inherit"/>
              </a:rPr>
              <a:t>Using cocaine when the weather is hot, which leads to more harm and side effects because of dehydration</a:t>
            </a:r>
          </a:p>
          <a:p>
            <a:pPr algn="just" fontAlgn="base">
              <a:buFont typeface="Arial" panose="020B0604020202020204" pitchFamily="34" charset="0"/>
              <a:buChar char="•"/>
            </a:pPr>
            <a:r>
              <a:rPr lang="en-US" sz="3200" dirty="0">
                <a:solidFill>
                  <a:srgbClr val="444444"/>
                </a:solidFill>
                <a:latin typeface="inherit"/>
              </a:rPr>
              <a:t>Using cocaine with certain other drugs</a:t>
            </a:r>
          </a:p>
          <a:p>
            <a:pPr lvl="0" algn="ctr">
              <a:lnSpc>
                <a:spcPct val="107000"/>
              </a:lnSpc>
              <a:spcAft>
                <a:spcPts val="800"/>
              </a:spcAft>
            </a:pPr>
            <a:endParaRPr lang="en-US" dirty="0">
              <a:solidFill>
                <a:srgbClr val="222222"/>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78480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0"/>
            <a:ext cx="9144000" cy="646331"/>
          </a:xfrm>
          <a:prstGeom prst="rect">
            <a:avLst/>
          </a:prstGeom>
        </p:spPr>
        <p:txBody>
          <a:bodyPr wrap="square">
            <a:spAutoFit/>
          </a:bodyPr>
          <a:lstStyle/>
          <a:p>
            <a:endParaRPr lang="en-US" dirty="0"/>
          </a:p>
          <a:p>
            <a:endParaRPr lang="en-US" dirty="0"/>
          </a:p>
        </p:txBody>
      </p:sp>
      <p:sp>
        <p:nvSpPr>
          <p:cNvPr id="5" name="Title 4"/>
          <p:cNvSpPr>
            <a:spLocks noGrp="1"/>
          </p:cNvSpPr>
          <p:nvPr>
            <p:ph type="title"/>
          </p:nvPr>
        </p:nvSpPr>
        <p:spPr/>
        <p:txBody>
          <a:bodyPr/>
          <a:lstStyle/>
          <a:p>
            <a:endParaRPr lang="en-US" dirty="0"/>
          </a:p>
        </p:txBody>
      </p:sp>
      <p:sp>
        <p:nvSpPr>
          <p:cNvPr id="6" name="Content Placeholder 5"/>
          <p:cNvSpPr>
            <a:spLocks noGrp="1"/>
          </p:cNvSpPr>
          <p:nvPr>
            <p:ph idx="1"/>
          </p:nvPr>
        </p:nvSpPr>
        <p:spPr/>
        <p:txBody>
          <a:bodyPr>
            <a:normAutofit lnSpcReduction="10000"/>
          </a:bodyPr>
          <a:lstStyle/>
          <a:p>
            <a:r>
              <a:rPr lang="en-US" dirty="0"/>
              <a:t>Reported mortality of 5 to 10%. It is most risky when it develops unexpectedly and its initial manifestations are misinterpreted (e.g. in a patient not known to be alcohol-dependent developing symptoms post-operatively).</a:t>
            </a:r>
          </a:p>
          <a:p>
            <a:r>
              <a:rPr lang="en-US" dirty="0"/>
              <a:t>Differential diagnosis: hepatic encephalopathy, head injury, pneumonia, acute psychotic illness, acute </a:t>
            </a:r>
            <a:r>
              <a:rPr lang="en-US" dirty="0" err="1"/>
              <a:t>confusional</a:t>
            </a:r>
            <a:r>
              <a:rPr lang="en-US" dirty="0"/>
              <a:t> state with other primary cause.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502" y="271304"/>
            <a:ext cx="8818808" cy="6577763"/>
          </a:xfrm>
          <a:prstGeom prst="rect">
            <a:avLst/>
          </a:prstGeom>
        </p:spPr>
        <p:txBody>
          <a:bodyPr wrap="square">
            <a:spAutoFit/>
          </a:bodyPr>
          <a:lstStyle/>
          <a:p>
            <a:pPr lvl="0" algn="ctr">
              <a:lnSpc>
                <a:spcPct val="107000"/>
              </a:lnSpc>
              <a:spcAft>
                <a:spcPts val="800"/>
              </a:spcAft>
            </a:pP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SIGNS AND SYMPTOMS</a:t>
            </a:r>
          </a:p>
          <a:p>
            <a:pPr lvl="0" algn="just">
              <a:lnSpc>
                <a:spcPct val="107000"/>
              </a:lnSpc>
              <a:spcAft>
                <a:spcPts val="800"/>
              </a:spcAft>
            </a:pP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Signs and symptoms of cocaine intoxication begin a second to minutes after consumption of drug and last for about 90 </a:t>
            </a:r>
            <a:r>
              <a:rPr lang="en-US"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mins</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which</a:t>
            </a:r>
            <a:r>
              <a:rPr lang="en-US" dirty="0">
                <a:solidFill>
                  <a:srgbClr val="333333"/>
                </a:solidFill>
                <a:latin typeface="Lato"/>
              </a:rPr>
              <a:t> may include:</a:t>
            </a:r>
          </a:p>
          <a:p>
            <a:pPr>
              <a:buFont typeface="Arial" panose="020B0604020202020204" pitchFamily="34" charset="0"/>
              <a:buChar char="•"/>
            </a:pPr>
            <a:r>
              <a:rPr lang="en-US" dirty="0">
                <a:solidFill>
                  <a:srgbClr val="333333"/>
                </a:solidFill>
                <a:latin typeface="Lato"/>
              </a:rPr>
              <a:t>Dilated pupils</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Insomnia</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Sweating</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Chest pain or pressure</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Anxiety and agitation, irritability</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Rapid heart rate, high blood pressure</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Tremors</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Decreased appetite</a:t>
            </a:r>
            <a:br>
              <a:rPr lang="en-US" dirty="0">
                <a:solidFill>
                  <a:srgbClr val="333333"/>
                </a:solidFill>
                <a:latin typeface="Lato"/>
              </a:rPr>
            </a:br>
            <a:endParaRPr lang="en-US" dirty="0">
              <a:solidFill>
                <a:srgbClr val="333333"/>
              </a:solidFill>
              <a:latin typeface="Lato"/>
            </a:endParaRPr>
          </a:p>
          <a:p>
            <a:pPr>
              <a:buFont typeface="Arial" panose="020B0604020202020204" pitchFamily="34" charset="0"/>
              <a:buChar char="•"/>
            </a:pPr>
            <a:r>
              <a:rPr lang="en-US" dirty="0">
                <a:solidFill>
                  <a:srgbClr val="333333"/>
                </a:solidFill>
                <a:latin typeface="Lato"/>
              </a:rPr>
              <a:t>Feeling of extreme joy or euphoria</a:t>
            </a:r>
          </a:p>
          <a:p>
            <a:pPr lvl="0" algn="ctr">
              <a:lnSpc>
                <a:spcPct val="107000"/>
              </a:lnSpc>
              <a:spcAft>
                <a:spcPts val="800"/>
              </a:spcAft>
            </a:pP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lvl="0" algn="ctr">
              <a:lnSpc>
                <a:spcPct val="107000"/>
              </a:lnSpc>
              <a:spcAft>
                <a:spcPts val="800"/>
              </a:spcAft>
            </a:pP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7816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7504" y="412125"/>
            <a:ext cx="8326192" cy="9771906"/>
          </a:xfrm>
          <a:prstGeom prst="rect">
            <a:avLst/>
          </a:prstGeom>
        </p:spPr>
        <p:txBody>
          <a:bodyPr wrap="square">
            <a:spAutoFit/>
          </a:bodyPr>
          <a:lstStyle/>
          <a:p>
            <a:pPr marL="457200" indent="-228600"/>
            <a:r>
              <a:rPr lang="en-US" sz="3200" dirty="0">
                <a:latin typeface="Arial" panose="020B0604020202020204" pitchFamily="34" charset="0"/>
              </a:rPr>
              <a:t>                    DSM 4   DIAGNOSTIC CRITERIA</a:t>
            </a:r>
          </a:p>
          <a:p>
            <a:pPr marL="457200" indent="-228600"/>
            <a:r>
              <a:rPr lang="en-US" sz="2000" dirty="0">
                <a:latin typeface="Arial" panose="020B0604020202020204" pitchFamily="34" charset="0"/>
              </a:rPr>
              <a:t>A.   Recent use of cocaine.</a:t>
            </a:r>
            <a:endParaRPr lang="en-US" sz="2000" dirty="0">
              <a:latin typeface="Calibri" panose="020F0502020204030204" pitchFamily="34" charset="0"/>
            </a:endParaRPr>
          </a:p>
          <a:p>
            <a:pPr marL="457200" indent="-228600"/>
            <a:r>
              <a:rPr lang="en-US" sz="2000" dirty="0">
                <a:latin typeface="Arial" panose="020B0604020202020204" pitchFamily="34" charset="0"/>
              </a:rPr>
              <a:t>B.   Clinically significant maladaptive behavioral or psychological changes (e.g., euphoria or affective blunting: changes in sociability; </a:t>
            </a:r>
            <a:r>
              <a:rPr lang="en-US" sz="2000" dirty="0" err="1">
                <a:latin typeface="Arial" panose="020B0604020202020204" pitchFamily="34" charset="0"/>
              </a:rPr>
              <a:t>hypervigilance</a:t>
            </a:r>
            <a:r>
              <a:rPr lang="en-US" sz="2000" dirty="0">
                <a:latin typeface="Arial" panose="020B0604020202020204" pitchFamily="34" charset="0"/>
              </a:rPr>
              <a:t> and: interpersonal sensitivity; anxiety, tension, or anger, stereotyped behaviors: impaired judgment; or impaired social or occupational functioning) that developed during, or shortly after, use of cocaine.</a:t>
            </a:r>
            <a:endParaRPr lang="en-US" sz="2000" dirty="0">
              <a:latin typeface="Calibri" panose="020F0502020204030204" pitchFamily="34" charset="0"/>
            </a:endParaRPr>
          </a:p>
          <a:p>
            <a:pPr marL="457200" indent="-228600"/>
            <a:r>
              <a:rPr lang="en-US" sz="2000" dirty="0">
                <a:latin typeface="Arial" panose="020B0604020202020204" pitchFamily="34" charset="0"/>
              </a:rPr>
              <a:t>C.   Two (or more) of the following, developing during, or shortly after, cocaine use:</a:t>
            </a:r>
            <a:endParaRPr lang="en-US" sz="2000" dirty="0">
              <a:latin typeface="Calibri" panose="020F0502020204030204" pitchFamily="34" charset="0"/>
            </a:endParaRPr>
          </a:p>
          <a:p>
            <a:pPr marL="685800" indent="-228600"/>
            <a:r>
              <a:rPr lang="en-US" sz="2000" dirty="0">
                <a:latin typeface="Arial" panose="020B0604020202020204" pitchFamily="34" charset="0"/>
              </a:rPr>
              <a:t>(1)    tachycardia or bradycardia</a:t>
            </a:r>
            <a:endParaRPr lang="en-US" sz="2000" dirty="0">
              <a:latin typeface="Calibri" panose="020F0502020204030204" pitchFamily="34" charset="0"/>
            </a:endParaRPr>
          </a:p>
          <a:p>
            <a:pPr marL="685800" indent="-228600"/>
            <a:r>
              <a:rPr lang="en-US" sz="2000" dirty="0">
                <a:latin typeface="Arial" panose="020B0604020202020204" pitchFamily="34" charset="0"/>
              </a:rPr>
              <a:t>(2)    </a:t>
            </a:r>
            <a:r>
              <a:rPr lang="en-US" sz="2000" dirty="0" err="1">
                <a:latin typeface="Arial" panose="020B0604020202020204" pitchFamily="34" charset="0"/>
              </a:rPr>
              <a:t>pupilary</a:t>
            </a:r>
            <a:r>
              <a:rPr lang="en-US" sz="2000" dirty="0">
                <a:latin typeface="Arial" panose="020B0604020202020204" pitchFamily="34" charset="0"/>
              </a:rPr>
              <a:t> dilation</a:t>
            </a:r>
            <a:endParaRPr lang="en-US" sz="2000" dirty="0">
              <a:latin typeface="Calibri" panose="020F0502020204030204" pitchFamily="34" charset="0"/>
            </a:endParaRPr>
          </a:p>
          <a:p>
            <a:pPr marL="685800" indent="-228600"/>
            <a:r>
              <a:rPr lang="en-US" sz="2000" dirty="0">
                <a:latin typeface="Arial" panose="020B0604020202020204" pitchFamily="34" charset="0"/>
              </a:rPr>
              <a:t>(3)    elevated or lowered blood pressure</a:t>
            </a:r>
            <a:endParaRPr lang="en-US" sz="2000" dirty="0">
              <a:latin typeface="Calibri" panose="020F0502020204030204" pitchFamily="34" charset="0"/>
            </a:endParaRPr>
          </a:p>
          <a:p>
            <a:pPr marL="685800" indent="-228600"/>
            <a:r>
              <a:rPr lang="en-US" sz="2000" dirty="0">
                <a:latin typeface="Arial" panose="020B0604020202020204" pitchFamily="34" charset="0"/>
              </a:rPr>
              <a:t>(4)    perspiration or chills</a:t>
            </a:r>
            <a:endParaRPr lang="en-US" sz="2000" dirty="0">
              <a:latin typeface="Calibri" panose="020F0502020204030204" pitchFamily="34" charset="0"/>
            </a:endParaRPr>
          </a:p>
          <a:p>
            <a:pPr marL="685800" indent="-228600"/>
            <a:r>
              <a:rPr lang="en-US" sz="2000" dirty="0">
                <a:latin typeface="Arial" panose="020B0604020202020204" pitchFamily="34" charset="0"/>
              </a:rPr>
              <a:t>(5)    nausea or vomiting</a:t>
            </a:r>
            <a:endParaRPr lang="en-US" sz="2000" dirty="0">
              <a:latin typeface="Calibri" panose="020F0502020204030204" pitchFamily="34" charset="0"/>
            </a:endParaRPr>
          </a:p>
          <a:p>
            <a:pPr marL="685800" indent="-228600"/>
            <a:r>
              <a:rPr lang="en-US" sz="2000" dirty="0">
                <a:latin typeface="Arial" panose="020B0604020202020204" pitchFamily="34" charset="0"/>
              </a:rPr>
              <a:t>(6)    evidence of weight loss</a:t>
            </a:r>
            <a:endParaRPr lang="en-US" sz="2000" dirty="0">
              <a:latin typeface="Calibri" panose="020F0502020204030204" pitchFamily="34" charset="0"/>
            </a:endParaRPr>
          </a:p>
          <a:p>
            <a:pPr marL="685800" indent="-228600"/>
            <a:r>
              <a:rPr lang="en-US" sz="2000" dirty="0">
                <a:latin typeface="Arial" panose="020B0604020202020204" pitchFamily="34" charset="0"/>
              </a:rPr>
              <a:t>(7)    psychomotor agitation or retardation</a:t>
            </a:r>
            <a:endParaRPr lang="en-US" sz="2000" dirty="0">
              <a:latin typeface="Calibri" panose="020F0502020204030204" pitchFamily="34" charset="0"/>
            </a:endParaRPr>
          </a:p>
          <a:p>
            <a:pPr marL="685800" indent="-228600"/>
            <a:r>
              <a:rPr lang="en-US" sz="2000" dirty="0">
                <a:latin typeface="Arial" panose="020B0604020202020204" pitchFamily="34" charset="0"/>
              </a:rPr>
              <a:t>(8)    muscular weakness, respiratory depression, chest pain, or   cardiac arrhythmias</a:t>
            </a:r>
            <a:endParaRPr lang="en-US" sz="2000" dirty="0">
              <a:latin typeface="Calibri" panose="020F0502020204030204" pitchFamily="34" charset="0"/>
            </a:endParaRPr>
          </a:p>
          <a:p>
            <a:pPr marL="685800" indent="-228600"/>
            <a:r>
              <a:rPr lang="en-US" sz="2000" dirty="0">
                <a:latin typeface="Arial" panose="020B0604020202020204" pitchFamily="34" charset="0"/>
              </a:rPr>
              <a:t>(9)    confusion, seizures, </a:t>
            </a:r>
            <a:r>
              <a:rPr lang="en-US" sz="2000" dirty="0" err="1">
                <a:latin typeface="Arial" panose="020B0604020202020204" pitchFamily="34" charset="0"/>
              </a:rPr>
              <a:t>dyskinesias</a:t>
            </a:r>
            <a:r>
              <a:rPr lang="en-US" sz="2000" dirty="0">
                <a:latin typeface="Arial" panose="020B0604020202020204" pitchFamily="34" charset="0"/>
              </a:rPr>
              <a:t>, </a:t>
            </a:r>
            <a:r>
              <a:rPr lang="en-US" sz="2000" dirty="0" err="1">
                <a:latin typeface="Arial" panose="020B0604020202020204" pitchFamily="34" charset="0"/>
              </a:rPr>
              <a:t>dystonias</a:t>
            </a:r>
            <a:r>
              <a:rPr lang="en-US" sz="2000" dirty="0">
                <a:latin typeface="Arial" panose="020B0604020202020204" pitchFamily="34" charset="0"/>
              </a:rPr>
              <a:t>, or coma</a:t>
            </a:r>
            <a:endParaRPr lang="en-US" sz="2000" dirty="0">
              <a:latin typeface="Calibri" panose="020F0502020204030204" pitchFamily="34" charset="0"/>
            </a:endParaRPr>
          </a:p>
          <a:p>
            <a:r>
              <a:rPr lang="en-US" sz="2000" dirty="0">
                <a:latin typeface="Arial" panose="020B0604020202020204" pitchFamily="34" charset="0"/>
              </a:rPr>
              <a:t>     D.   The symptoms are not due to a general medical condition and are not better accounted for by another mental disorder</a:t>
            </a:r>
          </a:p>
          <a:p>
            <a:r>
              <a:rPr lang="en-US" sz="2000" dirty="0">
                <a:latin typeface="Arial" panose="020B0604020202020204" pitchFamily="34" charset="0"/>
              </a:rPr>
              <a:t>   sp</a:t>
            </a:r>
            <a:r>
              <a:rPr lang="en-US" sz="2000" i="1" dirty="0">
                <a:latin typeface="Arial" panose="020B0604020202020204" pitchFamily="34" charset="0"/>
              </a:rPr>
              <a:t>ecify if:</a:t>
            </a:r>
            <a:endParaRPr lang="en-US" sz="2000" dirty="0">
              <a:latin typeface="Verdana" panose="020B0604030504040204" pitchFamily="34" charset="0"/>
            </a:endParaRPr>
          </a:p>
          <a:p>
            <a:r>
              <a:rPr lang="en-US" sz="2000" dirty="0">
                <a:latin typeface="Arial" panose="020B0604020202020204" pitchFamily="34" charset="0"/>
              </a:rPr>
              <a:t>        </a:t>
            </a:r>
            <a:r>
              <a:rPr lang="en-US" sz="2000" b="1" dirty="0">
                <a:latin typeface="Arial" panose="020B0604020202020204" pitchFamily="34" charset="0"/>
              </a:rPr>
              <a:t>With Perceptual Disturbances</a:t>
            </a:r>
            <a:endParaRPr lang="en-US" sz="2000" dirty="0">
              <a:latin typeface="Verdana" panose="020B0604030504040204" pitchFamily="34" charset="0"/>
            </a:endParaRPr>
          </a:p>
          <a:p>
            <a:pPr marL="457200" indent="-228600">
              <a:spcAft>
                <a:spcPts val="1000"/>
              </a:spcAft>
            </a:pPr>
            <a:endParaRPr lang="en-US" sz="2000" dirty="0">
              <a:solidFill>
                <a:srgbClr val="8F99A4"/>
              </a:solidFill>
              <a:latin typeface="Arial" panose="020B0604020202020204" pitchFamily="34" charset="0"/>
            </a:endParaRPr>
          </a:p>
          <a:p>
            <a:pPr marL="457200" indent="-228600">
              <a:spcAft>
                <a:spcPts val="1000"/>
              </a:spcAft>
            </a:pPr>
            <a:endParaRPr lang="en-US" sz="2000" dirty="0">
              <a:solidFill>
                <a:srgbClr val="8F99A4"/>
              </a:solidFill>
              <a:latin typeface="Arial" panose="020B0604020202020204" pitchFamily="34" charset="0"/>
            </a:endParaRPr>
          </a:p>
          <a:p>
            <a:pPr marL="457200" indent="-228600">
              <a:spcAft>
                <a:spcPts val="1000"/>
              </a:spcAft>
            </a:pPr>
            <a:endParaRPr lang="en-US" sz="2000" dirty="0">
              <a:solidFill>
                <a:srgbClr val="8F99A4"/>
              </a:solidFill>
              <a:latin typeface="Arial" panose="020B0604020202020204" pitchFamily="34" charset="0"/>
            </a:endParaRPr>
          </a:p>
          <a:p>
            <a:pPr marL="457200" indent="-228600">
              <a:spcAft>
                <a:spcPts val="1000"/>
              </a:spcAft>
            </a:pPr>
            <a:r>
              <a:rPr lang="en-US" sz="2000" b="0" i="0" dirty="0">
                <a:solidFill>
                  <a:srgbClr val="8F99A4"/>
                </a:solidFill>
                <a:effectLst/>
                <a:latin typeface="Calibri" panose="020F0502020204030204" pitchFamily="34" charset="0"/>
              </a:rPr>
              <a:t> </a:t>
            </a:r>
          </a:p>
        </p:txBody>
      </p:sp>
    </p:spTree>
    <p:extLst>
      <p:ext uri="{BB962C8B-B14F-4D97-AF65-F5344CB8AC3E}">
        <p14:creationId xmlns:p14="http://schemas.microsoft.com/office/powerpoint/2010/main" val="1052709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19" y="463638"/>
            <a:ext cx="8731877" cy="5755422"/>
          </a:xfrm>
          <a:prstGeom prst="rect">
            <a:avLst/>
          </a:prstGeom>
        </p:spPr>
        <p:txBody>
          <a:bodyPr wrap="square">
            <a:spAutoFit/>
          </a:bodyPr>
          <a:lstStyle/>
          <a:p>
            <a:pPr algn="ctr"/>
            <a:r>
              <a:rPr lang="en-US" sz="3200" dirty="0">
                <a:solidFill>
                  <a:srgbClr val="333333"/>
                </a:solidFill>
                <a:latin typeface="Lato"/>
              </a:rPr>
              <a:t>              RISK FACTORS</a:t>
            </a:r>
          </a:p>
          <a:p>
            <a:endParaRPr lang="en-US" sz="2400" dirty="0">
              <a:solidFill>
                <a:srgbClr val="333333"/>
              </a:solidFill>
              <a:latin typeface="Lato"/>
            </a:endParaRPr>
          </a:p>
          <a:p>
            <a:r>
              <a:rPr lang="en-US" sz="2400" dirty="0">
                <a:solidFill>
                  <a:srgbClr val="333333"/>
                </a:solidFill>
                <a:latin typeface="Lato"/>
              </a:rPr>
              <a:t>The primary risk factor associated with Cocaine Intoxication is the easy access and use of cocaine. Other factors include:</a:t>
            </a:r>
          </a:p>
          <a:p>
            <a:pPr>
              <a:buFont typeface="Arial" panose="020B0604020202020204" pitchFamily="34" charset="0"/>
              <a:buChar char="•"/>
            </a:pPr>
            <a:r>
              <a:rPr lang="en-US" sz="2400" dirty="0">
                <a:solidFill>
                  <a:srgbClr val="333333"/>
                </a:solidFill>
                <a:latin typeface="Lato"/>
              </a:rPr>
              <a:t>Surrounding oneself in a cocaine-friendly environment also increases the chances of cocaine use and intoxication</a:t>
            </a:r>
            <a:br>
              <a:rPr lang="en-US" sz="2400" dirty="0">
                <a:solidFill>
                  <a:srgbClr val="333333"/>
                </a:solidFill>
                <a:latin typeface="Lato"/>
              </a:rPr>
            </a:br>
            <a:endParaRPr lang="en-US" sz="2400" dirty="0">
              <a:solidFill>
                <a:srgbClr val="333333"/>
              </a:solidFill>
              <a:latin typeface="Lato"/>
            </a:endParaRPr>
          </a:p>
          <a:p>
            <a:pPr>
              <a:buFont typeface="Arial" panose="020B0604020202020204" pitchFamily="34" charset="0"/>
              <a:buChar char="•"/>
            </a:pPr>
            <a:r>
              <a:rPr lang="en-US" sz="2400" dirty="0">
                <a:solidFill>
                  <a:srgbClr val="333333"/>
                </a:solidFill>
                <a:latin typeface="Lato"/>
              </a:rPr>
              <a:t>Family history of addiction</a:t>
            </a:r>
            <a:br>
              <a:rPr lang="en-US" sz="2400" dirty="0">
                <a:solidFill>
                  <a:srgbClr val="333333"/>
                </a:solidFill>
                <a:latin typeface="Lato"/>
              </a:rPr>
            </a:br>
            <a:endParaRPr lang="en-US" sz="2400" dirty="0">
              <a:solidFill>
                <a:srgbClr val="333333"/>
              </a:solidFill>
              <a:latin typeface="Lato"/>
            </a:endParaRPr>
          </a:p>
          <a:p>
            <a:pPr>
              <a:buFont typeface="Arial" panose="020B0604020202020204" pitchFamily="34" charset="0"/>
              <a:buChar char="•"/>
            </a:pPr>
            <a:r>
              <a:rPr lang="en-US" sz="2400" dirty="0">
                <a:solidFill>
                  <a:srgbClr val="333333"/>
                </a:solidFill>
                <a:latin typeface="Lato"/>
              </a:rPr>
              <a:t>Abuse of other drugs, such as alcohol or opium</a:t>
            </a:r>
            <a:br>
              <a:rPr lang="en-US" sz="2400" dirty="0">
                <a:solidFill>
                  <a:srgbClr val="333333"/>
                </a:solidFill>
                <a:latin typeface="Lato"/>
              </a:rPr>
            </a:br>
            <a:endParaRPr lang="en-US" sz="2400" dirty="0">
              <a:solidFill>
                <a:srgbClr val="333333"/>
              </a:solidFill>
              <a:latin typeface="Lato"/>
            </a:endParaRPr>
          </a:p>
          <a:p>
            <a:pPr>
              <a:buFont typeface="Arial" panose="020B0604020202020204" pitchFamily="34" charset="0"/>
              <a:buChar char="•"/>
            </a:pPr>
            <a:r>
              <a:rPr lang="en-US" sz="2400" dirty="0">
                <a:solidFill>
                  <a:srgbClr val="333333"/>
                </a:solidFill>
                <a:latin typeface="Lato"/>
              </a:rPr>
              <a:t>History of childhood trauma, such as physical or sexual abuse, violence, or losing a parent</a:t>
            </a:r>
          </a:p>
          <a:p>
            <a:pPr>
              <a:buFont typeface="Arial" panose="020B0604020202020204" pitchFamily="34" charset="0"/>
              <a:buChar char="•"/>
            </a:pPr>
            <a:r>
              <a:rPr lang="en-US" sz="2400" b="0" i="0" dirty="0">
                <a:solidFill>
                  <a:srgbClr val="333333"/>
                </a:solidFill>
                <a:effectLst/>
                <a:latin typeface="Lato"/>
              </a:rPr>
              <a:t> </a:t>
            </a:r>
            <a:r>
              <a:rPr lang="en-US" sz="2400" dirty="0">
                <a:solidFill>
                  <a:srgbClr val="333333"/>
                </a:solidFill>
                <a:latin typeface="Lato"/>
              </a:rPr>
              <a:t>Male</a:t>
            </a:r>
          </a:p>
          <a:p>
            <a:pPr>
              <a:buFont typeface="Arial" panose="020B0604020202020204" pitchFamily="34" charset="0"/>
              <a:buChar char="•"/>
            </a:pPr>
            <a:r>
              <a:rPr lang="en-US" sz="2400" b="0" i="0" dirty="0">
                <a:solidFill>
                  <a:srgbClr val="333333"/>
                </a:solidFill>
                <a:effectLst/>
                <a:latin typeface="Lato"/>
              </a:rPr>
              <a:t> age between 20 – 35 </a:t>
            </a:r>
            <a:r>
              <a:rPr lang="en-US" sz="2400" b="0" i="0" dirty="0" err="1">
                <a:solidFill>
                  <a:srgbClr val="333333"/>
                </a:solidFill>
                <a:effectLst/>
                <a:latin typeface="Lato"/>
              </a:rPr>
              <a:t>yrs</a:t>
            </a:r>
            <a:endParaRPr lang="en-US" sz="2400" b="0" i="0" dirty="0">
              <a:solidFill>
                <a:srgbClr val="333333"/>
              </a:solidFill>
              <a:effectLst/>
              <a:latin typeface="Lato"/>
            </a:endParaRPr>
          </a:p>
        </p:txBody>
      </p:sp>
    </p:spTree>
    <p:extLst>
      <p:ext uri="{BB962C8B-B14F-4D97-AF65-F5344CB8AC3E}">
        <p14:creationId xmlns:p14="http://schemas.microsoft.com/office/powerpoint/2010/main" val="660225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4587" y="1347537"/>
            <a:ext cx="8392026" cy="5336333"/>
          </a:xfrm>
          <a:prstGeom prst="rect">
            <a:avLst/>
          </a:prstGeom>
        </p:spPr>
        <p:txBody>
          <a:bodyPr wrap="square">
            <a:spAutoFit/>
          </a:bodyPr>
          <a:lstStyle/>
          <a:p>
            <a:pPr lvl="0" algn="ctr">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WITHDRAWAL</a:t>
            </a:r>
          </a:p>
          <a:p>
            <a:pPr lvl="0" algn="just">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This are </a:t>
            </a:r>
            <a:r>
              <a:rPr lang="en-US" sz="3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syptoms</a:t>
            </a: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seen after cessation of </a:t>
            </a:r>
            <a:r>
              <a:rPr lang="en-US" sz="3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cocain</a:t>
            </a: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which include:</a:t>
            </a:r>
          </a:p>
          <a:p>
            <a:pPr marL="342900" lvl="0" indent="-342900" algn="just">
              <a:lnSpc>
                <a:spcPct val="107000"/>
              </a:lnSpc>
              <a:buFont typeface="Symbol" panose="05050102010706020507" pitchFamily="18"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Vivid and unpleasant dreams</a:t>
            </a:r>
          </a:p>
          <a:p>
            <a:pPr marL="342900" lvl="0" indent="-342900" algn="just">
              <a:lnSpc>
                <a:spcPct val="107000"/>
              </a:lnSpc>
              <a:buFont typeface="Symbol" panose="05050102010706020507" pitchFamily="18"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Insomnia or </a:t>
            </a:r>
            <a:r>
              <a:rPr lang="en-US" sz="3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hyperinsomia</a:t>
            </a:r>
            <a:endPar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Tremors</a:t>
            </a:r>
          </a:p>
          <a:p>
            <a:pPr marL="342900" lvl="0" indent="-342900" algn="just">
              <a:lnSpc>
                <a:spcPct val="107000"/>
              </a:lnSpc>
              <a:buFont typeface="Symbol" panose="05050102010706020507" pitchFamily="18"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Anger</a:t>
            </a:r>
          </a:p>
          <a:p>
            <a:pPr marL="342900" lvl="0" indent="-342900" algn="just">
              <a:lnSpc>
                <a:spcPct val="107000"/>
              </a:lnSpc>
              <a:buFont typeface="Symbol" panose="05050102010706020507" pitchFamily="18"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Increased appetite</a:t>
            </a:r>
          </a:p>
          <a:p>
            <a:pPr marL="342900" lvl="0" indent="-342900" algn="just">
              <a:lnSpc>
                <a:spcPct val="107000"/>
              </a:lnSpc>
              <a:buFont typeface="Symbol" panose="05050102010706020507" pitchFamily="18"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Psychomotor </a:t>
            </a:r>
            <a:r>
              <a:rPr lang="en-US" sz="32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reterdation</a:t>
            </a: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or agitation</a:t>
            </a:r>
          </a:p>
          <a:p>
            <a:pPr marL="457200" lvl="0" algn="just">
              <a:lnSpc>
                <a:spcPct val="107000"/>
              </a:lnSpc>
            </a:pP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140638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232" y="152400"/>
            <a:ext cx="8741536" cy="6712094"/>
          </a:xfrm>
          <a:prstGeom prst="rect">
            <a:avLst/>
          </a:prstGeom>
        </p:spPr>
        <p:txBody>
          <a:bodyPr wrap="square">
            <a:spAutoFit/>
          </a:bodyPr>
          <a:lstStyle/>
          <a:p>
            <a:pPr marL="457200" marR="0" algn="ctr">
              <a:lnSpc>
                <a:spcPct val="107000"/>
              </a:lnSpc>
              <a:spcBef>
                <a:spcPts val="0"/>
              </a:spcBef>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MANAGEMENT</a:t>
            </a:r>
          </a:p>
          <a:p>
            <a:pPr marL="571500" indent="-571500" algn="just">
              <a:lnSpc>
                <a:spcPct val="107000"/>
              </a:lnSpc>
              <a:spcAft>
                <a:spcPts val="800"/>
              </a:spcAft>
              <a:buFont typeface="Wingdings" panose="05000000000000000000" pitchFamily="2"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 Benzodiazepines such as </a:t>
            </a:r>
            <a:r>
              <a:rPr lang="en-US" sz="3600" dirty="0" err="1">
                <a:latin typeface="Calibri" panose="020F0502020204030204" pitchFamily="34" charset="0"/>
                <a:ea typeface="Calibri" panose="020F0502020204030204" pitchFamily="34" charset="0"/>
                <a:cs typeface="Times New Roman" panose="02020603050405020304" pitchFamily="18" charset="0"/>
              </a:rPr>
              <a:t>lorazepam</a:t>
            </a:r>
            <a:r>
              <a:rPr lang="en-US" sz="3600" dirty="0">
                <a:latin typeface="Calibri" panose="020F0502020204030204" pitchFamily="34" charset="0"/>
                <a:ea typeface="Calibri" panose="020F0502020204030204" pitchFamily="34" charset="0"/>
                <a:cs typeface="Times New Roman" panose="02020603050405020304" pitchFamily="18" charset="0"/>
              </a:rPr>
              <a:t> or valium</a:t>
            </a:r>
          </a:p>
          <a:p>
            <a:pPr marL="571500" indent="-571500" algn="just">
              <a:lnSpc>
                <a:spcPct val="107000"/>
              </a:lnSpc>
              <a:spcAft>
                <a:spcPts val="800"/>
              </a:spcAft>
              <a:buFont typeface="Wingdings" panose="05000000000000000000" pitchFamily="2"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Nitric oxide drugs like nitroglycerine and </a:t>
            </a:r>
            <a:r>
              <a:rPr lang="en-US" sz="3600" dirty="0" err="1">
                <a:latin typeface="Calibri" panose="020F0502020204030204" pitchFamily="34" charset="0"/>
                <a:ea typeface="Calibri" panose="020F0502020204030204" pitchFamily="34" charset="0"/>
                <a:cs typeface="Times New Roman" panose="02020603050405020304" pitchFamily="18" charset="0"/>
              </a:rPr>
              <a:t>nitropusside</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err="1">
                <a:latin typeface="Calibri" panose="020F0502020204030204" pitchFamily="34" charset="0"/>
                <a:ea typeface="Calibri" panose="020F0502020204030204" pitchFamily="34" charset="0"/>
                <a:cs typeface="Times New Roman" panose="02020603050405020304" pitchFamily="18" charset="0"/>
              </a:rPr>
              <a:t>Phentolamin</a:t>
            </a:r>
            <a:r>
              <a:rPr lang="en-US" sz="3600" dirty="0">
                <a:latin typeface="Calibri" panose="020F0502020204030204" pitchFamily="34" charset="0"/>
                <a:ea typeface="Calibri" panose="020F0502020204030204" pitchFamily="34" charset="0"/>
                <a:cs typeface="Times New Roman" panose="02020603050405020304" pitchFamily="18" charset="0"/>
              </a:rPr>
              <a:t>.</a:t>
            </a:r>
          </a:p>
          <a:p>
            <a:pPr marL="571500" indent="-571500" algn="just">
              <a:lnSpc>
                <a:spcPct val="107000"/>
              </a:lnSpc>
              <a:spcAft>
                <a:spcPts val="800"/>
              </a:spcAft>
              <a:buFont typeface="Wingdings" panose="05000000000000000000" pitchFamily="2"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Calcium channel blockers like </a:t>
            </a:r>
            <a:r>
              <a:rPr lang="en-US" sz="3600" dirty="0" err="1">
                <a:latin typeface="Calibri" panose="020F0502020204030204" pitchFamily="34" charset="0"/>
                <a:ea typeface="Calibri" panose="020F0502020204030204" pitchFamily="34" charset="0"/>
                <a:cs typeface="Times New Roman" panose="02020603050405020304" pitchFamily="18" charset="0"/>
              </a:rPr>
              <a:t>diltiazem</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571500" indent="-571500" algn="just">
              <a:lnSpc>
                <a:spcPct val="107000"/>
              </a:lnSpc>
              <a:spcAft>
                <a:spcPts val="800"/>
              </a:spcAft>
              <a:buFont typeface="Wingdings" panose="05000000000000000000" pitchFamily="2"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Antipsychotics like haloperidol, olanzapine</a:t>
            </a:r>
          </a:p>
          <a:p>
            <a:pPr marL="571500" indent="-571500" algn="just">
              <a:lnSpc>
                <a:spcPct val="107000"/>
              </a:lnSpc>
              <a:spcAft>
                <a:spcPts val="800"/>
              </a:spcAft>
              <a:buFont typeface="Wingdings" panose="05000000000000000000" pitchFamily="2"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Anti </a:t>
            </a:r>
            <a:r>
              <a:rPr lang="en-US" sz="3600" dirty="0" err="1">
                <a:latin typeface="Calibri" panose="020F0502020204030204" pitchFamily="34" charset="0"/>
                <a:ea typeface="Calibri" panose="020F0502020204030204" pitchFamily="34" charset="0"/>
                <a:cs typeface="Times New Roman" panose="02020603050405020304" pitchFamily="18" charset="0"/>
              </a:rPr>
              <a:t>arrhythmics</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err="1">
                <a:latin typeface="Calibri" panose="020F0502020204030204" pitchFamily="34" charset="0"/>
                <a:ea typeface="Calibri" panose="020F0502020204030204" pitchFamily="34" charset="0"/>
                <a:cs typeface="Times New Roman" panose="02020603050405020304" pitchFamily="18" charset="0"/>
              </a:rPr>
              <a:t>likeLidocaine</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571500" indent="-571500" algn="just">
              <a:lnSpc>
                <a:spcPct val="107000"/>
              </a:lnSpc>
              <a:spcAft>
                <a:spcPts val="800"/>
              </a:spcAft>
              <a:buFont typeface="Wingdings" panose="05000000000000000000" pitchFamily="2" charset="2"/>
              <a:buChar char="§"/>
            </a:pPr>
            <a:r>
              <a:rPr lang="en-US" sz="3600" dirty="0">
                <a:latin typeface="Calibri" panose="020F0502020204030204" pitchFamily="34" charset="0"/>
                <a:ea typeface="Calibri" panose="020F0502020204030204" pitchFamily="34" charset="0"/>
                <a:cs typeface="Times New Roman" panose="02020603050405020304" pitchFamily="18" charset="0"/>
              </a:rPr>
              <a:t>Beta blockers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8542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33894"/>
            <a:ext cx="8839200" cy="6390211"/>
          </a:xfrm>
          <a:prstGeom prst="rect">
            <a:avLst/>
          </a:prstGeom>
        </p:spPr>
        <p:txBody>
          <a:bodyPr wrap="square">
            <a:spAutoFit/>
          </a:bodyPr>
          <a:lstStyle/>
          <a:p>
            <a:pPr algn="ctr">
              <a:lnSpc>
                <a:spcPct val="107000"/>
              </a:lnSpc>
              <a:spcAft>
                <a:spcPts val="800"/>
              </a:spcAft>
            </a:pPr>
            <a:r>
              <a:rPr lang="en-US" sz="3200" dirty="0">
                <a:latin typeface="Calibri" panose="020F0502020204030204" pitchFamily="34" charset="0"/>
                <a:ea typeface="Calibri" panose="020F0502020204030204" pitchFamily="34" charset="0"/>
                <a:cs typeface="Times New Roman" panose="02020603050405020304" pitchFamily="18" charset="0"/>
              </a:rPr>
              <a:t>AMPHETAMINES</a:t>
            </a:r>
          </a:p>
          <a:p>
            <a:pPr algn="just">
              <a:lnSpc>
                <a:spcPct val="107000"/>
              </a:lnSpc>
              <a:spcAft>
                <a:spcPts val="800"/>
              </a:spcAft>
            </a:pPr>
            <a:r>
              <a:rPr lang="en-US" sz="3200" dirty="0">
                <a:latin typeface="Calibri" panose="020F0502020204030204" pitchFamily="34" charset="0"/>
                <a:ea typeface="Calibri" panose="020F0502020204030204" pitchFamily="34" charset="0"/>
                <a:cs typeface="Times New Roman" panose="02020603050405020304" pitchFamily="18" charset="0"/>
              </a:rPr>
              <a:t>Amphetamine is a potent CNS stimulant that has been used to treat ADHD, obesity and narcolepsy. This drug is commonly used in our society especially by students to keep them awake and also for wellbeing. However excess of this drug leads to certain harmful effects which will be discussed below. Amphetamine</a:t>
            </a:r>
            <a:r>
              <a:rPr lang="en-US" sz="3200" dirty="0">
                <a:solidFill>
                  <a:srgbClr val="222222"/>
                </a:solidFill>
                <a:latin typeface="Arial" panose="020B0604020202020204" pitchFamily="34" charset="0"/>
              </a:rPr>
              <a:t> intoxication refers to the immediate and deleterious effects of </a:t>
            </a:r>
            <a:r>
              <a:rPr lang="en-US" sz="3200" dirty="0">
                <a:solidFill>
                  <a:prstClr val="black"/>
                </a:solidFill>
                <a:latin typeface="Arial" panose="020B0604020202020204" pitchFamily="34" charset="0"/>
              </a:rPr>
              <a:t>cocaine </a:t>
            </a:r>
            <a:r>
              <a:rPr lang="en-US" sz="3200" dirty="0">
                <a:solidFill>
                  <a:srgbClr val="222222"/>
                </a:solidFill>
                <a:latin typeface="Arial" panose="020B0604020202020204" pitchFamily="34" charset="0"/>
              </a:rPr>
              <a:t>on the body. Although cocaine intoxication and cocaine</a:t>
            </a:r>
            <a:r>
              <a:rPr lang="en-US" sz="3200"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0644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324" y="0"/>
            <a:ext cx="8897352" cy="6740307"/>
          </a:xfrm>
          <a:prstGeom prst="rect">
            <a:avLst/>
          </a:prstGeom>
        </p:spPr>
        <p:txBody>
          <a:bodyPr wrap="square">
            <a:spAutoFit/>
          </a:bodyPr>
          <a:lstStyle/>
          <a:p>
            <a:r>
              <a:rPr lang="en-US" b="1" dirty="0">
                <a:solidFill>
                  <a:srgbClr val="000000"/>
                </a:solidFill>
                <a:latin typeface="Arial" panose="020B0604020202020204" pitchFamily="34" charset="0"/>
              </a:rPr>
              <a:t>                                 DSM 4 DIAGNOSTIC CRITERIA</a:t>
            </a:r>
          </a:p>
          <a:p>
            <a:r>
              <a:rPr lang="en-US" b="1" dirty="0">
                <a:solidFill>
                  <a:srgbClr val="000000"/>
                </a:solidFill>
                <a:latin typeface="Arial" panose="020B0604020202020204" pitchFamily="34" charset="0"/>
              </a:rPr>
              <a:t>A.</a:t>
            </a:r>
            <a:r>
              <a:rPr lang="en-US" dirty="0">
                <a:solidFill>
                  <a:srgbClr val="000000"/>
                </a:solidFill>
                <a:latin typeface="Arial" panose="020B0604020202020204" pitchFamily="34" charset="0"/>
              </a:rPr>
              <a:t> Recent use of amphetamine or a related substance (e.g., methylphenidate).</a:t>
            </a:r>
          </a:p>
          <a:p>
            <a:r>
              <a:rPr lang="en-US" b="1" dirty="0">
                <a:solidFill>
                  <a:srgbClr val="8F99A4"/>
                </a:solidFill>
                <a:latin typeface="Arial" panose="020B0604020202020204" pitchFamily="34" charset="0"/>
              </a:rPr>
              <a:t>B. </a:t>
            </a:r>
            <a:r>
              <a:rPr lang="en-US" dirty="0">
                <a:latin typeface="Arial" panose="020B0604020202020204" pitchFamily="34" charset="0"/>
              </a:rPr>
              <a:t>Clinically significant maladaptive behavioral or psychological changes (e.g., euphoria or affective blunting; changes in sociability; </a:t>
            </a:r>
            <a:r>
              <a:rPr lang="en-US" dirty="0" err="1">
                <a:latin typeface="Arial" panose="020B0604020202020204" pitchFamily="34" charset="0"/>
              </a:rPr>
              <a:t>hypervigilance</a:t>
            </a:r>
            <a:r>
              <a:rPr lang="en-US" dirty="0">
                <a:latin typeface="Arial" panose="020B0604020202020204" pitchFamily="34" charset="0"/>
              </a:rPr>
              <a:t>; interpersonal sensitivity; anxiety, tension, or anger; stereotyped behaviors; impaired judgment; or impaired social or occupational functioning) that developed during, or shortly after, use of amphetamine or a related substance.</a:t>
            </a:r>
            <a:endParaRPr lang="en-US" dirty="0">
              <a:latin typeface="Verdana" panose="020B0604030504040204" pitchFamily="34" charset="0"/>
            </a:endParaRPr>
          </a:p>
          <a:p>
            <a:r>
              <a:rPr lang="en-US" b="1" dirty="0">
                <a:latin typeface="Arial" panose="020B0604020202020204" pitchFamily="34" charset="0"/>
              </a:rPr>
              <a:t>C.</a:t>
            </a:r>
            <a:r>
              <a:rPr lang="en-US" dirty="0">
                <a:latin typeface="Arial" panose="020B0604020202020204" pitchFamily="34" charset="0"/>
              </a:rPr>
              <a:t> Two (or more) of the following, developing during, or shortly after, use of amphetamine or related substance:</a:t>
            </a:r>
            <a:endParaRPr lang="en-US" dirty="0">
              <a:latin typeface="Verdana" panose="020B0604030504040204" pitchFamily="34" charset="0"/>
            </a:endParaRPr>
          </a:p>
          <a:p>
            <a:pPr marL="933450" indent="-247650"/>
            <a:r>
              <a:rPr lang="en-US" dirty="0">
                <a:latin typeface="Arial" panose="020B0604020202020204" pitchFamily="34" charset="0"/>
              </a:rPr>
              <a:t>(1)</a:t>
            </a:r>
            <a:r>
              <a:rPr lang="en-US" dirty="0">
                <a:latin typeface="Times New Roman" panose="02020603050405020304" pitchFamily="18" charset="0"/>
              </a:rPr>
              <a:t>      </a:t>
            </a:r>
            <a:r>
              <a:rPr lang="en-US" dirty="0">
                <a:latin typeface="Arial" panose="020B0604020202020204" pitchFamily="34" charset="0"/>
              </a:rPr>
              <a:t>tachycardia or bradycardia</a:t>
            </a:r>
            <a:endParaRPr lang="en-US" dirty="0">
              <a:latin typeface="Verdana" panose="020B0604030504040204" pitchFamily="34" charset="0"/>
            </a:endParaRPr>
          </a:p>
          <a:p>
            <a:pPr marL="933450" indent="-247650"/>
            <a:r>
              <a:rPr lang="en-US" dirty="0">
                <a:latin typeface="Arial" panose="020B0604020202020204" pitchFamily="34" charset="0"/>
              </a:rPr>
              <a:t>(2)</a:t>
            </a:r>
            <a:r>
              <a:rPr lang="en-US" dirty="0">
                <a:latin typeface="Times New Roman" panose="02020603050405020304" pitchFamily="18" charset="0"/>
              </a:rPr>
              <a:t>      </a:t>
            </a:r>
            <a:r>
              <a:rPr lang="en-US" dirty="0">
                <a:latin typeface="Arial" panose="020B0604020202020204" pitchFamily="34" charset="0"/>
              </a:rPr>
              <a:t>pupillary dilation</a:t>
            </a:r>
            <a:endParaRPr lang="en-US" dirty="0">
              <a:latin typeface="Verdana" panose="020B0604030504040204" pitchFamily="34" charset="0"/>
            </a:endParaRPr>
          </a:p>
          <a:p>
            <a:pPr marL="933450" indent="-247650"/>
            <a:r>
              <a:rPr lang="en-US" dirty="0">
                <a:latin typeface="Arial" panose="020B0604020202020204" pitchFamily="34" charset="0"/>
              </a:rPr>
              <a:t>(3)</a:t>
            </a:r>
            <a:r>
              <a:rPr lang="en-US" dirty="0">
                <a:latin typeface="Times New Roman" panose="02020603050405020304" pitchFamily="18" charset="0"/>
              </a:rPr>
              <a:t>      </a:t>
            </a:r>
            <a:r>
              <a:rPr lang="en-US" dirty="0">
                <a:latin typeface="Arial" panose="020B0604020202020204" pitchFamily="34" charset="0"/>
              </a:rPr>
              <a:t>elevated or lowered blood pressure</a:t>
            </a:r>
            <a:endParaRPr lang="en-US" dirty="0">
              <a:latin typeface="Verdana" panose="020B0604030504040204" pitchFamily="34" charset="0"/>
            </a:endParaRPr>
          </a:p>
          <a:p>
            <a:pPr marL="933450" indent="-247650"/>
            <a:r>
              <a:rPr lang="en-US" dirty="0">
                <a:latin typeface="Arial" panose="020B0604020202020204" pitchFamily="34" charset="0"/>
              </a:rPr>
              <a:t>(4)</a:t>
            </a:r>
            <a:r>
              <a:rPr lang="en-US" dirty="0">
                <a:latin typeface="Times New Roman" panose="02020603050405020304" pitchFamily="18" charset="0"/>
              </a:rPr>
              <a:t>      </a:t>
            </a:r>
            <a:r>
              <a:rPr lang="en-US" dirty="0">
                <a:latin typeface="Arial" panose="020B0604020202020204" pitchFamily="34" charset="0"/>
              </a:rPr>
              <a:t>perspiration or chills</a:t>
            </a:r>
            <a:endParaRPr lang="en-US" dirty="0">
              <a:latin typeface="Verdana" panose="020B0604030504040204" pitchFamily="34" charset="0"/>
            </a:endParaRPr>
          </a:p>
          <a:p>
            <a:pPr marL="933450" indent="-247650"/>
            <a:r>
              <a:rPr lang="en-US" dirty="0">
                <a:latin typeface="Arial" panose="020B0604020202020204" pitchFamily="34" charset="0"/>
              </a:rPr>
              <a:t>(5)</a:t>
            </a:r>
            <a:r>
              <a:rPr lang="en-US" dirty="0">
                <a:latin typeface="Times New Roman" panose="02020603050405020304" pitchFamily="18" charset="0"/>
              </a:rPr>
              <a:t>      </a:t>
            </a:r>
            <a:r>
              <a:rPr lang="en-US" dirty="0">
                <a:latin typeface="Arial" panose="020B0604020202020204" pitchFamily="34" charset="0"/>
              </a:rPr>
              <a:t>nausea or vomiting</a:t>
            </a:r>
            <a:endParaRPr lang="en-US" dirty="0">
              <a:latin typeface="Verdana" panose="020B0604030504040204" pitchFamily="34" charset="0"/>
            </a:endParaRPr>
          </a:p>
          <a:p>
            <a:pPr marL="933450" indent="-247650"/>
            <a:r>
              <a:rPr lang="en-US" dirty="0">
                <a:latin typeface="Arial" panose="020B0604020202020204" pitchFamily="34" charset="0"/>
              </a:rPr>
              <a:t>(6)</a:t>
            </a:r>
            <a:r>
              <a:rPr lang="en-US" dirty="0">
                <a:latin typeface="Times New Roman" panose="02020603050405020304" pitchFamily="18" charset="0"/>
              </a:rPr>
              <a:t>      </a:t>
            </a:r>
            <a:r>
              <a:rPr lang="en-US" dirty="0">
                <a:latin typeface="Arial" panose="020B0604020202020204" pitchFamily="34" charset="0"/>
              </a:rPr>
              <a:t>evidence of weight loss</a:t>
            </a:r>
            <a:endParaRPr lang="en-US" dirty="0">
              <a:latin typeface="Verdana" panose="020B0604030504040204" pitchFamily="34" charset="0"/>
            </a:endParaRPr>
          </a:p>
          <a:p>
            <a:pPr marL="933450" indent="-247650"/>
            <a:r>
              <a:rPr lang="en-US" dirty="0">
                <a:latin typeface="Arial" panose="020B0604020202020204" pitchFamily="34" charset="0"/>
              </a:rPr>
              <a:t>(7)</a:t>
            </a:r>
            <a:r>
              <a:rPr lang="en-US" dirty="0">
                <a:latin typeface="Times New Roman" panose="02020603050405020304" pitchFamily="18" charset="0"/>
              </a:rPr>
              <a:t>      </a:t>
            </a:r>
            <a:r>
              <a:rPr lang="en-US" dirty="0">
                <a:latin typeface="Arial" panose="020B0604020202020204" pitchFamily="34" charset="0"/>
              </a:rPr>
              <a:t>psychomotor agitation or retardation</a:t>
            </a:r>
            <a:endParaRPr lang="en-US" dirty="0">
              <a:latin typeface="Verdana" panose="020B0604030504040204" pitchFamily="34" charset="0"/>
            </a:endParaRPr>
          </a:p>
          <a:p>
            <a:pPr marL="933450" indent="-247650"/>
            <a:r>
              <a:rPr lang="en-US" dirty="0">
                <a:latin typeface="Arial" panose="020B0604020202020204" pitchFamily="34" charset="0"/>
              </a:rPr>
              <a:t>(8)</a:t>
            </a:r>
            <a:r>
              <a:rPr lang="en-US" dirty="0">
                <a:latin typeface="Times New Roman" panose="02020603050405020304" pitchFamily="18" charset="0"/>
              </a:rPr>
              <a:t>      </a:t>
            </a:r>
            <a:r>
              <a:rPr lang="en-US" dirty="0">
                <a:latin typeface="Arial" panose="020B0604020202020204" pitchFamily="34" charset="0"/>
              </a:rPr>
              <a:t>muscular weakness, respiratory depression, chest pain, or cardiac arrhythmias</a:t>
            </a:r>
            <a:endParaRPr lang="en-US" dirty="0">
              <a:latin typeface="Verdana" panose="020B0604030504040204" pitchFamily="34" charset="0"/>
            </a:endParaRPr>
          </a:p>
          <a:p>
            <a:pPr marL="933450" indent="-247650"/>
            <a:r>
              <a:rPr lang="en-US" dirty="0">
                <a:latin typeface="Arial" panose="020B0604020202020204" pitchFamily="34" charset="0"/>
              </a:rPr>
              <a:t>(9)</a:t>
            </a:r>
            <a:r>
              <a:rPr lang="en-US" dirty="0">
                <a:latin typeface="Times New Roman" panose="02020603050405020304" pitchFamily="18" charset="0"/>
              </a:rPr>
              <a:t>      </a:t>
            </a:r>
            <a:r>
              <a:rPr lang="en-US" dirty="0">
                <a:latin typeface="Arial" panose="020B0604020202020204" pitchFamily="34" charset="0"/>
              </a:rPr>
              <a:t>confusion, seizures, </a:t>
            </a:r>
            <a:r>
              <a:rPr lang="en-US" dirty="0" err="1">
                <a:latin typeface="Arial" panose="020B0604020202020204" pitchFamily="34" charset="0"/>
              </a:rPr>
              <a:t>dyskinesias</a:t>
            </a:r>
            <a:r>
              <a:rPr lang="en-US" dirty="0">
                <a:latin typeface="Arial" panose="020B0604020202020204" pitchFamily="34" charset="0"/>
              </a:rPr>
              <a:t>, </a:t>
            </a:r>
            <a:r>
              <a:rPr lang="en-US" dirty="0" err="1">
                <a:latin typeface="Arial" panose="020B0604020202020204" pitchFamily="34" charset="0"/>
              </a:rPr>
              <a:t>dystonias</a:t>
            </a:r>
            <a:r>
              <a:rPr lang="en-US" dirty="0">
                <a:latin typeface="Arial" panose="020B0604020202020204" pitchFamily="34" charset="0"/>
              </a:rPr>
              <a:t>, or coma </a:t>
            </a:r>
            <a:endParaRPr lang="en-US" dirty="0">
              <a:latin typeface="Verdana" panose="020B0604030504040204" pitchFamily="34" charset="0"/>
            </a:endParaRPr>
          </a:p>
          <a:p>
            <a:r>
              <a:rPr lang="en-US" b="1" dirty="0">
                <a:latin typeface="Arial" panose="020B0604020202020204" pitchFamily="34" charset="0"/>
              </a:rPr>
              <a:t>D.</a:t>
            </a:r>
            <a:r>
              <a:rPr lang="en-US" dirty="0">
                <a:latin typeface="Arial" panose="020B0604020202020204" pitchFamily="34" charset="0"/>
              </a:rPr>
              <a:t> The symptoms are not due to a general medical condition and are not better accounted for by another mental disorder.</a:t>
            </a:r>
          </a:p>
          <a:p>
            <a:r>
              <a:rPr lang="en-US" i="1" dirty="0">
                <a:latin typeface="Arial" panose="020B0604020202020204" pitchFamily="34" charset="0"/>
              </a:rPr>
              <a:t>Specify if:</a:t>
            </a:r>
            <a:r>
              <a:rPr lang="en-US" dirty="0">
                <a:latin typeface="Arial" panose="020B0604020202020204" pitchFamily="34" charset="0"/>
              </a:rPr>
              <a:t> </a:t>
            </a:r>
            <a:endParaRPr lang="en-US" dirty="0">
              <a:latin typeface="Verdana" panose="020B0604030504040204" pitchFamily="34" charset="0"/>
            </a:endParaRPr>
          </a:p>
          <a:p>
            <a:r>
              <a:rPr lang="en-US" b="1" dirty="0">
                <a:latin typeface="Arial" panose="020B0604020202020204" pitchFamily="34" charset="0"/>
              </a:rPr>
              <a:t>With Perceptual Disturbances</a:t>
            </a:r>
            <a:endParaRPr lang="en-US" dirty="0">
              <a:latin typeface="Verdana" panose="020B0604030504040204" pitchFamily="34" charset="0"/>
            </a:endParaRPr>
          </a:p>
          <a:p>
            <a:endParaRPr lang="en-US" b="0" i="0" dirty="0">
              <a:solidFill>
                <a:srgbClr val="8F99A4"/>
              </a:solidFill>
              <a:effectLst/>
              <a:latin typeface="Verdana" panose="020B0604030504040204" pitchFamily="34" charset="0"/>
            </a:endParaRPr>
          </a:p>
        </p:txBody>
      </p:sp>
    </p:spTree>
    <p:extLst>
      <p:ext uri="{BB962C8B-B14F-4D97-AF65-F5344CB8AC3E}">
        <p14:creationId xmlns:p14="http://schemas.microsoft.com/office/powerpoint/2010/main" val="3325392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5592" y="661738"/>
            <a:ext cx="8798093" cy="5909310"/>
          </a:xfrm>
          <a:prstGeom prst="rect">
            <a:avLst/>
          </a:prstGeom>
        </p:spPr>
        <p:txBody>
          <a:bodyPr wrap="square">
            <a:spAutoFit/>
          </a:bodyPr>
          <a:lstStyle/>
          <a:p>
            <a:pPr fontAlgn="base"/>
            <a:r>
              <a:rPr lang="en-US" b="1" dirty="0">
                <a:solidFill>
                  <a:srgbClr val="142143"/>
                </a:solidFill>
                <a:latin typeface="Montserrat"/>
              </a:rPr>
              <a:t>Signs and Symptoms of Amphetamine Use Disorder</a:t>
            </a:r>
            <a:endParaRPr lang="en-US" dirty="0">
              <a:solidFill>
                <a:srgbClr val="142143"/>
              </a:solidFill>
              <a:latin typeface="Montserrat"/>
            </a:endParaRPr>
          </a:p>
          <a:p>
            <a:pPr fontAlgn="base"/>
            <a:r>
              <a:rPr lang="en-US" dirty="0">
                <a:solidFill>
                  <a:srgbClr val="666666"/>
                </a:solidFill>
                <a:latin typeface="Montserrat"/>
              </a:rPr>
              <a:t>Signs and Symptoms of Amphetamine Abuse include:</a:t>
            </a:r>
          </a:p>
          <a:p>
            <a:pPr fontAlgn="base">
              <a:buFont typeface="Arial" panose="020B0604020202020204" pitchFamily="34" charset="0"/>
              <a:buChar char="•"/>
            </a:pPr>
            <a:r>
              <a:rPr lang="en-US" dirty="0">
                <a:solidFill>
                  <a:srgbClr val="666666"/>
                </a:solidFill>
                <a:latin typeface="inherit"/>
              </a:rPr>
              <a:t>Mood/Psychological symptoms:</a:t>
            </a:r>
          </a:p>
          <a:p>
            <a:pPr marL="742950" lvl="1" indent="-285750" fontAlgn="base">
              <a:buFont typeface="Arial" panose="020B0604020202020204" pitchFamily="34" charset="0"/>
              <a:buChar char="•"/>
            </a:pPr>
            <a:r>
              <a:rPr lang="en-US" dirty="0">
                <a:solidFill>
                  <a:srgbClr val="666666"/>
                </a:solidFill>
                <a:latin typeface="inherit"/>
              </a:rPr>
              <a:t>Despite psychological problems caused or worsened by amphetamine use the individual continues to use the substance</a:t>
            </a:r>
          </a:p>
          <a:p>
            <a:pPr marL="742950" lvl="1" indent="-285750" fontAlgn="base">
              <a:buFont typeface="Arial" panose="020B0604020202020204" pitchFamily="34" charset="0"/>
              <a:buChar char="•"/>
            </a:pPr>
            <a:r>
              <a:rPr lang="en-US" dirty="0">
                <a:solidFill>
                  <a:srgbClr val="666666"/>
                </a:solidFill>
                <a:latin typeface="inherit"/>
              </a:rPr>
              <a:t>Improved mood or euphoria</a:t>
            </a:r>
          </a:p>
          <a:p>
            <a:pPr marL="742950" lvl="1" indent="-285750" fontAlgn="base">
              <a:buFont typeface="Arial" panose="020B0604020202020204" pitchFamily="34" charset="0"/>
              <a:buChar char="•"/>
            </a:pPr>
            <a:r>
              <a:rPr lang="en-US" dirty="0">
                <a:solidFill>
                  <a:srgbClr val="666666"/>
                </a:solidFill>
                <a:latin typeface="inherit"/>
              </a:rPr>
              <a:t>Increased sociability and self confidence</a:t>
            </a:r>
          </a:p>
          <a:p>
            <a:pPr fontAlgn="base">
              <a:buFont typeface="Arial" panose="020B0604020202020204" pitchFamily="34" charset="0"/>
              <a:buChar char="•"/>
            </a:pPr>
            <a:r>
              <a:rPr lang="en-US" dirty="0">
                <a:solidFill>
                  <a:srgbClr val="666666"/>
                </a:solidFill>
                <a:latin typeface="inherit"/>
              </a:rPr>
              <a:t>Physical symptoms:</a:t>
            </a:r>
          </a:p>
          <a:p>
            <a:pPr marL="742950" lvl="1" indent="-285750" fontAlgn="base">
              <a:buFont typeface="Arial" panose="020B0604020202020204" pitchFamily="34" charset="0"/>
              <a:buChar char="•"/>
            </a:pPr>
            <a:r>
              <a:rPr lang="en-US" dirty="0">
                <a:solidFill>
                  <a:srgbClr val="666666"/>
                </a:solidFill>
                <a:latin typeface="inherit"/>
              </a:rPr>
              <a:t>Craving</a:t>
            </a:r>
          </a:p>
          <a:p>
            <a:pPr marL="742950" lvl="1" indent="-285750" fontAlgn="base">
              <a:buFont typeface="Arial" panose="020B0604020202020204" pitchFamily="34" charset="0"/>
              <a:buChar char="•"/>
            </a:pPr>
            <a:r>
              <a:rPr lang="en-US" dirty="0">
                <a:solidFill>
                  <a:srgbClr val="666666"/>
                </a:solidFill>
                <a:latin typeface="inherit"/>
              </a:rPr>
              <a:t>Despite physical or health problems caused or worsened by the drug the person continues to use the amphetamine</a:t>
            </a:r>
          </a:p>
          <a:p>
            <a:pPr marL="742950" lvl="1" indent="-285750" fontAlgn="base">
              <a:buFont typeface="Arial" panose="020B0604020202020204" pitchFamily="34" charset="0"/>
              <a:buChar char="•"/>
            </a:pPr>
            <a:r>
              <a:rPr lang="en-US" dirty="0">
                <a:solidFill>
                  <a:srgbClr val="666666"/>
                </a:solidFill>
                <a:latin typeface="inherit"/>
              </a:rPr>
              <a:t>Tolerance – The individual needs to take more of the substance to achieve the desired effects or continuing to take the same amount results in decreasing effects.</a:t>
            </a:r>
          </a:p>
          <a:p>
            <a:pPr marL="742950" lvl="1" indent="-285750" fontAlgn="base">
              <a:buFont typeface="Arial" panose="020B0604020202020204" pitchFamily="34" charset="0"/>
              <a:buChar char="•"/>
            </a:pPr>
            <a:r>
              <a:rPr lang="en-US" dirty="0">
                <a:solidFill>
                  <a:srgbClr val="666666"/>
                </a:solidFill>
                <a:latin typeface="inherit"/>
              </a:rPr>
              <a:t>Increased Respiration</a:t>
            </a:r>
          </a:p>
          <a:p>
            <a:pPr marL="742950" lvl="1" indent="-285750" fontAlgn="base">
              <a:buFont typeface="Arial" panose="020B0604020202020204" pitchFamily="34" charset="0"/>
              <a:buChar char="•"/>
            </a:pPr>
            <a:r>
              <a:rPr lang="en-US" dirty="0">
                <a:solidFill>
                  <a:srgbClr val="666666"/>
                </a:solidFill>
                <a:latin typeface="inherit"/>
              </a:rPr>
              <a:t>Increased blood pressure</a:t>
            </a:r>
          </a:p>
          <a:p>
            <a:pPr marL="742950" lvl="1" indent="-285750" fontAlgn="base">
              <a:buFont typeface="Arial" panose="020B0604020202020204" pitchFamily="34" charset="0"/>
              <a:buChar char="•"/>
            </a:pPr>
            <a:r>
              <a:rPr lang="en-US" dirty="0">
                <a:solidFill>
                  <a:srgbClr val="666666"/>
                </a:solidFill>
                <a:latin typeface="inherit"/>
              </a:rPr>
              <a:t>Dilated pupils</a:t>
            </a:r>
          </a:p>
          <a:p>
            <a:pPr marL="742950" lvl="1" indent="-285750" fontAlgn="base">
              <a:buFont typeface="Arial" panose="020B0604020202020204" pitchFamily="34" charset="0"/>
              <a:buChar char="•"/>
            </a:pPr>
            <a:r>
              <a:rPr lang="en-US" dirty="0">
                <a:solidFill>
                  <a:srgbClr val="666666"/>
                </a:solidFill>
                <a:latin typeface="inherit"/>
              </a:rPr>
              <a:t>Increased energy, decreased fatigue</a:t>
            </a:r>
          </a:p>
          <a:p>
            <a:pPr marL="742950" lvl="1" indent="-285750" fontAlgn="base">
              <a:buFont typeface="Arial" panose="020B0604020202020204" pitchFamily="34" charset="0"/>
              <a:buChar char="•"/>
            </a:pPr>
            <a:r>
              <a:rPr lang="en-US" dirty="0">
                <a:solidFill>
                  <a:srgbClr val="666666"/>
                </a:solidFill>
                <a:latin typeface="inherit"/>
              </a:rPr>
              <a:t>Increased alertness</a:t>
            </a:r>
          </a:p>
          <a:p>
            <a:pPr marL="742950" lvl="1" indent="-285750" fontAlgn="base">
              <a:buFont typeface="Arial" panose="020B0604020202020204" pitchFamily="34" charset="0"/>
              <a:buChar char="•"/>
            </a:pPr>
            <a:r>
              <a:rPr lang="en-US" dirty="0">
                <a:solidFill>
                  <a:srgbClr val="666666"/>
                </a:solidFill>
                <a:latin typeface="inherit"/>
              </a:rPr>
              <a:t>Decreased appetite</a:t>
            </a:r>
          </a:p>
          <a:p>
            <a:pPr marL="742950" lvl="1" indent="-285750" fontAlgn="base">
              <a:buFont typeface="Arial" panose="020B0604020202020204" pitchFamily="34" charset="0"/>
              <a:buChar char="•"/>
            </a:pPr>
            <a:r>
              <a:rPr lang="en-US" dirty="0">
                <a:solidFill>
                  <a:srgbClr val="666666"/>
                </a:solidFill>
                <a:latin typeface="inherit"/>
              </a:rPr>
              <a:t>Increased body temperature</a:t>
            </a:r>
          </a:p>
        </p:txBody>
      </p:sp>
    </p:spTree>
    <p:extLst>
      <p:ext uri="{BB962C8B-B14F-4D97-AF65-F5344CB8AC3E}">
        <p14:creationId xmlns:p14="http://schemas.microsoft.com/office/powerpoint/2010/main" val="14095551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640" y="601580"/>
            <a:ext cx="8752973" cy="6370975"/>
          </a:xfrm>
          <a:prstGeom prst="rect">
            <a:avLst/>
          </a:prstGeom>
        </p:spPr>
        <p:txBody>
          <a:bodyPr wrap="square">
            <a:spAutoFit/>
          </a:bodyPr>
          <a:lstStyle/>
          <a:p>
            <a:pPr lvl="0" fontAlgn="base">
              <a:buFont typeface="Arial" panose="020B0604020202020204" pitchFamily="34" charset="0"/>
              <a:buChar char="•"/>
            </a:pPr>
            <a:r>
              <a:rPr lang="en-US" sz="2400" dirty="0">
                <a:solidFill>
                  <a:srgbClr val="666666"/>
                </a:solidFill>
                <a:latin typeface="inherit"/>
              </a:rPr>
              <a:t>Behavioral symptoms:</a:t>
            </a:r>
          </a:p>
          <a:p>
            <a:pPr marL="742950" lvl="1" indent="-285750" fontAlgn="base">
              <a:buFont typeface="Arial" panose="020B0604020202020204" pitchFamily="34" charset="0"/>
              <a:buChar char="•"/>
            </a:pPr>
            <a:r>
              <a:rPr lang="en-US" sz="2400" dirty="0">
                <a:solidFill>
                  <a:srgbClr val="666666"/>
                </a:solidFill>
                <a:latin typeface="inherit"/>
              </a:rPr>
              <a:t>The drug is taken in larger amounts or over a longer period of time than intended</a:t>
            </a:r>
          </a:p>
          <a:p>
            <a:pPr marL="742950" lvl="1" indent="-285750" fontAlgn="base">
              <a:buFont typeface="Arial" panose="020B0604020202020204" pitchFamily="34" charset="0"/>
              <a:buChar char="•"/>
            </a:pPr>
            <a:r>
              <a:rPr lang="en-US" sz="2400" dirty="0">
                <a:solidFill>
                  <a:srgbClr val="666666"/>
                </a:solidFill>
                <a:latin typeface="inherit"/>
              </a:rPr>
              <a:t>Attempts to cut down are unsuccessful</a:t>
            </a:r>
          </a:p>
          <a:p>
            <a:pPr marL="742950" lvl="1" indent="-285750" fontAlgn="base">
              <a:buFont typeface="Arial" panose="020B0604020202020204" pitchFamily="34" charset="0"/>
              <a:buChar char="•"/>
            </a:pPr>
            <a:r>
              <a:rPr lang="en-US" sz="2400" dirty="0">
                <a:solidFill>
                  <a:srgbClr val="666666"/>
                </a:solidFill>
                <a:latin typeface="inherit"/>
              </a:rPr>
              <a:t>A great deal of time is spent obtaining, taking or recovering from the substance</a:t>
            </a:r>
          </a:p>
          <a:p>
            <a:pPr marL="742950" lvl="1" indent="-285750" fontAlgn="base">
              <a:buFont typeface="Arial" panose="020B0604020202020204" pitchFamily="34" charset="0"/>
              <a:buChar char="•"/>
            </a:pPr>
            <a:r>
              <a:rPr lang="en-US" sz="2400" dirty="0">
                <a:solidFill>
                  <a:srgbClr val="666666"/>
                </a:solidFill>
                <a:latin typeface="inherit"/>
              </a:rPr>
              <a:t>Continued use of the substance despite the Inability to fulfill role responsibilities at home, work or school</a:t>
            </a:r>
          </a:p>
          <a:p>
            <a:pPr marL="742950" lvl="1" indent="-285750" fontAlgn="base">
              <a:buFont typeface="Arial" panose="020B0604020202020204" pitchFamily="34" charset="0"/>
              <a:buChar char="•"/>
            </a:pPr>
            <a:r>
              <a:rPr lang="en-US" sz="2400" dirty="0">
                <a:solidFill>
                  <a:srgbClr val="666666"/>
                </a:solidFill>
                <a:latin typeface="inherit"/>
              </a:rPr>
              <a:t>Giving up important activities</a:t>
            </a:r>
          </a:p>
          <a:p>
            <a:pPr marL="742950" lvl="1" indent="-285750" fontAlgn="base">
              <a:buFont typeface="Arial" panose="020B0604020202020204" pitchFamily="34" charset="0"/>
              <a:buChar char="•"/>
            </a:pPr>
            <a:r>
              <a:rPr lang="en-US" sz="2400" dirty="0">
                <a:solidFill>
                  <a:srgbClr val="666666"/>
                </a:solidFill>
                <a:latin typeface="inherit"/>
              </a:rPr>
              <a:t>Use in situations the individual knows are dangerous</a:t>
            </a:r>
          </a:p>
          <a:p>
            <a:pPr lvl="0" fontAlgn="base">
              <a:buFont typeface="Arial" panose="020B0604020202020204" pitchFamily="34" charset="0"/>
              <a:buChar char="•"/>
            </a:pPr>
            <a:r>
              <a:rPr lang="en-US" sz="2400" dirty="0">
                <a:solidFill>
                  <a:srgbClr val="666666"/>
                </a:solidFill>
                <a:latin typeface="inherit"/>
              </a:rPr>
              <a:t>Social symptoms:</a:t>
            </a:r>
          </a:p>
          <a:p>
            <a:pPr marL="742950" lvl="1" indent="-285750" fontAlgn="base">
              <a:buFont typeface="Arial" panose="020B0604020202020204" pitchFamily="34" charset="0"/>
              <a:buChar char="•"/>
            </a:pPr>
            <a:r>
              <a:rPr lang="en-US" sz="2400" dirty="0">
                <a:solidFill>
                  <a:srgbClr val="666666"/>
                </a:solidFill>
                <a:latin typeface="inherit"/>
              </a:rPr>
              <a:t>Relationship problems caused or worsened by amphetamine use, yet the individual continues to take the drug</a:t>
            </a:r>
          </a:p>
          <a:p>
            <a:pPr marL="742950" lvl="1" indent="-285750" fontAlgn="base">
              <a:buFont typeface="Arial" panose="020B0604020202020204" pitchFamily="34" charset="0"/>
              <a:buChar char="•"/>
            </a:pPr>
            <a:r>
              <a:rPr lang="en-US" sz="2400" dirty="0">
                <a:solidFill>
                  <a:srgbClr val="666666"/>
                </a:solidFill>
                <a:latin typeface="inherit"/>
              </a:rPr>
              <a:t>Difficulty with social problem solving</a:t>
            </a:r>
          </a:p>
          <a:p>
            <a:pPr marL="742950" lvl="1" indent="-285750" fontAlgn="base">
              <a:buFont typeface="Arial" panose="020B0604020202020204" pitchFamily="34" charset="0"/>
              <a:buChar char="•"/>
            </a:pPr>
            <a:r>
              <a:rPr lang="en-US" sz="2400" dirty="0">
                <a:solidFill>
                  <a:srgbClr val="666666"/>
                </a:solidFill>
                <a:latin typeface="inherit"/>
              </a:rPr>
              <a:t>When large amounts are used: over-talkativeness, manic like social presentation and failure to read social cues</a:t>
            </a:r>
          </a:p>
        </p:txBody>
      </p:sp>
    </p:spTree>
    <p:extLst>
      <p:ext uri="{BB962C8B-B14F-4D97-AF65-F5344CB8AC3E}">
        <p14:creationId xmlns:p14="http://schemas.microsoft.com/office/powerpoint/2010/main" val="24144925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925" y="649705"/>
            <a:ext cx="8662736" cy="5509200"/>
          </a:xfrm>
          <a:prstGeom prst="rect">
            <a:avLst/>
          </a:prstGeom>
        </p:spPr>
        <p:txBody>
          <a:bodyPr wrap="square">
            <a:spAutoFit/>
          </a:bodyPr>
          <a:lstStyle/>
          <a:p>
            <a:r>
              <a:rPr lang="en-US" sz="3200">
                <a:solidFill>
                  <a:srgbClr val="231F20"/>
                </a:solidFill>
                <a:latin typeface="ProximaNova"/>
              </a:rPr>
              <a:t>                        RISK </a:t>
            </a:r>
            <a:r>
              <a:rPr lang="en-US" sz="3200" dirty="0">
                <a:solidFill>
                  <a:srgbClr val="231F20"/>
                </a:solidFill>
                <a:latin typeface="ProximaNova"/>
              </a:rPr>
              <a:t>FACTORS</a:t>
            </a:r>
          </a:p>
          <a:p>
            <a:r>
              <a:rPr lang="en-US" sz="3200" dirty="0">
                <a:solidFill>
                  <a:srgbClr val="231F20"/>
                </a:solidFill>
                <a:latin typeface="ProximaNova"/>
              </a:rPr>
              <a:t>Have easy access to amphetamines</a:t>
            </a:r>
          </a:p>
          <a:p>
            <a:pPr>
              <a:buFont typeface="Arial" panose="020B0604020202020204" pitchFamily="34" charset="0"/>
              <a:buChar char="•"/>
            </a:pPr>
            <a:r>
              <a:rPr lang="en-US" sz="3200" dirty="0">
                <a:solidFill>
                  <a:srgbClr val="231F20"/>
                </a:solidFill>
                <a:latin typeface="ProximaNova"/>
              </a:rPr>
              <a:t>live in a culture where amphetamine use is viewed as acceptable</a:t>
            </a:r>
          </a:p>
          <a:p>
            <a:pPr>
              <a:buFont typeface="Arial" panose="020B0604020202020204" pitchFamily="34" charset="0"/>
              <a:buChar char="•"/>
            </a:pPr>
            <a:r>
              <a:rPr lang="en-US" sz="3200" dirty="0">
                <a:solidFill>
                  <a:srgbClr val="231F20"/>
                </a:solidFill>
                <a:latin typeface="ProximaNova"/>
              </a:rPr>
              <a:t>have mental disorders such as depression, bipolar disorder, anxiety disorders, or schizophrenia</a:t>
            </a:r>
          </a:p>
          <a:p>
            <a:pPr>
              <a:buFont typeface="Arial" panose="020B0604020202020204" pitchFamily="34" charset="0"/>
              <a:buChar char="•"/>
            </a:pPr>
            <a:r>
              <a:rPr lang="en-US" sz="3200" dirty="0">
                <a:solidFill>
                  <a:srgbClr val="231F20"/>
                </a:solidFill>
                <a:latin typeface="ProximaNova"/>
              </a:rPr>
              <a:t>have low self-esteem or relationship problems</a:t>
            </a:r>
          </a:p>
          <a:p>
            <a:pPr>
              <a:buFont typeface="Arial" panose="020B0604020202020204" pitchFamily="34" charset="0"/>
              <a:buChar char="•"/>
            </a:pPr>
            <a:r>
              <a:rPr lang="en-US" sz="3200" dirty="0">
                <a:solidFill>
                  <a:srgbClr val="231F20"/>
                </a:solidFill>
                <a:latin typeface="ProximaNova"/>
              </a:rPr>
              <a:t>have a stressful lifestyle</a:t>
            </a:r>
          </a:p>
          <a:p>
            <a:pPr>
              <a:buFont typeface="Arial" panose="020B0604020202020204" pitchFamily="34" charset="0"/>
              <a:buChar char="•"/>
            </a:pPr>
            <a:r>
              <a:rPr lang="en-US" sz="3200" dirty="0">
                <a:solidFill>
                  <a:srgbClr val="231F20"/>
                </a:solidFill>
                <a:latin typeface="ProximaNova"/>
              </a:rPr>
              <a:t>have emotional problems</a:t>
            </a:r>
          </a:p>
          <a:p>
            <a:pPr>
              <a:buFont typeface="Arial" panose="020B0604020202020204" pitchFamily="34" charset="0"/>
              <a:buChar char="•"/>
            </a:pPr>
            <a:r>
              <a:rPr lang="en-US" sz="3200" dirty="0">
                <a:solidFill>
                  <a:srgbClr val="231F20"/>
                </a:solidFill>
                <a:latin typeface="ProximaNova"/>
              </a:rPr>
              <a:t>have financial problems</a:t>
            </a:r>
            <a:endParaRPr lang="en-US" sz="3200" b="0" i="0" dirty="0">
              <a:solidFill>
                <a:srgbClr val="231F20"/>
              </a:solidFill>
              <a:effectLst/>
              <a:latin typeface="ProximaNova"/>
            </a:endParaRPr>
          </a:p>
        </p:txBody>
      </p:sp>
    </p:spTree>
    <p:extLst>
      <p:ext uri="{BB962C8B-B14F-4D97-AF65-F5344CB8AC3E}">
        <p14:creationId xmlns:p14="http://schemas.microsoft.com/office/powerpoint/2010/main" val="205905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lstStyle/>
          <a:p>
            <a:r>
              <a:rPr lang="en-US" i="1" dirty="0"/>
              <a:t>Treat aggressively with benzodiazepines and hydration.</a:t>
            </a:r>
          </a:p>
          <a:p>
            <a:r>
              <a:rPr lang="en-US" dirty="0"/>
              <a:t>Benzodiazepines (</a:t>
            </a:r>
            <a:r>
              <a:rPr lang="en-US" dirty="0" err="1"/>
              <a:t>chlordiazepoxide</a:t>
            </a:r>
            <a:r>
              <a:rPr lang="en-US" dirty="0"/>
              <a:t>, diazepam, or </a:t>
            </a:r>
            <a:r>
              <a:rPr lang="en-US" dirty="0" err="1"/>
              <a:t>lorazepam</a:t>
            </a:r>
            <a:r>
              <a:rPr lang="en-US" dirty="0"/>
              <a:t>) should be given in sufficient doses to keep the patient calm and lightly sedated, then tapered down slowly</a:t>
            </a:r>
          </a:p>
          <a:p>
            <a:r>
              <a:rPr lang="en-US" dirty="0"/>
              <a:t>Electrolyte and fluid abnormalities must be corrected.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711" y="806117"/>
            <a:ext cx="8617618" cy="7620099"/>
          </a:xfrm>
          <a:prstGeom prst="rect">
            <a:avLst/>
          </a:prstGeom>
        </p:spPr>
        <p:txBody>
          <a:bodyPr wrap="square">
            <a:spAutoFit/>
          </a:bodyPr>
          <a:lstStyle/>
          <a:p>
            <a:pPr marL="457200" marR="0" algn="ctr">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WITHDRAWAL</a:t>
            </a:r>
          </a:p>
          <a:p>
            <a:pPr fontAlgn="base"/>
            <a:r>
              <a:rPr lang="en-US" sz="2400" dirty="0">
                <a:solidFill>
                  <a:srgbClr val="666666"/>
                </a:solidFill>
                <a:latin typeface="Montserrat"/>
              </a:rPr>
              <a:t>Amphetamine withdrawal symptoms are similar to those related to the other stimulants.  These include:</a:t>
            </a:r>
          </a:p>
          <a:p>
            <a:pPr fontAlgn="base">
              <a:buFont typeface="Arial" panose="020B0604020202020204" pitchFamily="34" charset="0"/>
              <a:buChar char="•"/>
            </a:pPr>
            <a:r>
              <a:rPr lang="en-US" sz="2400" dirty="0">
                <a:solidFill>
                  <a:srgbClr val="666666"/>
                </a:solidFill>
                <a:latin typeface="inherit"/>
              </a:rPr>
              <a:t>Depressed mood</a:t>
            </a:r>
          </a:p>
          <a:p>
            <a:pPr fontAlgn="base">
              <a:buFont typeface="Arial" panose="020B0604020202020204" pitchFamily="34" charset="0"/>
              <a:buChar char="•"/>
            </a:pPr>
            <a:r>
              <a:rPr lang="en-US" sz="2400" dirty="0">
                <a:solidFill>
                  <a:srgbClr val="666666"/>
                </a:solidFill>
                <a:latin typeface="inherit"/>
              </a:rPr>
              <a:t>Fatigue, exhaustion, difficulty staying awake</a:t>
            </a:r>
          </a:p>
          <a:p>
            <a:pPr fontAlgn="base">
              <a:buFont typeface="Arial" panose="020B0604020202020204" pitchFamily="34" charset="0"/>
              <a:buChar char="•"/>
            </a:pPr>
            <a:r>
              <a:rPr lang="en-US" sz="2400" dirty="0">
                <a:solidFill>
                  <a:srgbClr val="666666"/>
                </a:solidFill>
                <a:latin typeface="inherit"/>
              </a:rPr>
              <a:t>Vivid, unpleasant dreams</a:t>
            </a:r>
          </a:p>
          <a:p>
            <a:pPr fontAlgn="base">
              <a:buFont typeface="Arial" panose="020B0604020202020204" pitchFamily="34" charset="0"/>
              <a:buChar char="•"/>
            </a:pPr>
            <a:r>
              <a:rPr lang="en-US" sz="2400" dirty="0">
                <a:solidFill>
                  <a:srgbClr val="666666"/>
                </a:solidFill>
                <a:latin typeface="inherit"/>
              </a:rPr>
              <a:t>Insomnia or hypersomnia at night</a:t>
            </a:r>
          </a:p>
          <a:p>
            <a:pPr fontAlgn="base">
              <a:buFont typeface="Arial" panose="020B0604020202020204" pitchFamily="34" charset="0"/>
              <a:buChar char="•"/>
            </a:pPr>
            <a:r>
              <a:rPr lang="en-US" sz="2400" dirty="0">
                <a:solidFill>
                  <a:srgbClr val="666666"/>
                </a:solidFill>
                <a:latin typeface="inherit"/>
              </a:rPr>
              <a:t>Increased appetite</a:t>
            </a:r>
          </a:p>
          <a:p>
            <a:pPr fontAlgn="base">
              <a:buFont typeface="Arial" panose="020B0604020202020204" pitchFamily="34" charset="0"/>
              <a:buChar char="•"/>
            </a:pPr>
            <a:r>
              <a:rPr lang="en-US" sz="2400" dirty="0">
                <a:solidFill>
                  <a:srgbClr val="666666"/>
                </a:solidFill>
                <a:latin typeface="inherit"/>
              </a:rPr>
              <a:t>Psychomotor retardation or agitation</a:t>
            </a:r>
          </a:p>
          <a:p>
            <a:pPr fontAlgn="base">
              <a:buFont typeface="Arial" panose="020B0604020202020204" pitchFamily="34" charset="0"/>
              <a:buChar char="•"/>
            </a:pPr>
            <a:r>
              <a:rPr lang="en-US" sz="2400" dirty="0">
                <a:solidFill>
                  <a:srgbClr val="666666"/>
                </a:solidFill>
                <a:latin typeface="inherit"/>
              </a:rPr>
              <a:t>Anxiety</a:t>
            </a:r>
          </a:p>
          <a:p>
            <a:pPr fontAlgn="base">
              <a:buFont typeface="Arial" panose="020B0604020202020204" pitchFamily="34" charset="0"/>
              <a:buChar char="•"/>
            </a:pPr>
            <a:r>
              <a:rPr lang="en-US" sz="2400" dirty="0">
                <a:solidFill>
                  <a:srgbClr val="666666"/>
                </a:solidFill>
                <a:latin typeface="inherit"/>
              </a:rPr>
              <a:t>Short term memory loss</a:t>
            </a:r>
          </a:p>
          <a:p>
            <a:pPr fontAlgn="base">
              <a:buFont typeface="Arial" panose="020B0604020202020204" pitchFamily="34" charset="0"/>
              <a:buChar char="•"/>
            </a:pPr>
            <a:r>
              <a:rPr lang="en-US" sz="2400" dirty="0">
                <a:solidFill>
                  <a:srgbClr val="666666"/>
                </a:solidFill>
                <a:latin typeface="inherit"/>
              </a:rPr>
              <a:t>Inability to concentrate, pay attention or remain alert</a:t>
            </a:r>
          </a:p>
          <a:p>
            <a:pPr fontAlgn="base">
              <a:buFont typeface="Arial" panose="020B0604020202020204" pitchFamily="34" charset="0"/>
              <a:buChar char="•"/>
            </a:pPr>
            <a:r>
              <a:rPr lang="en-US" sz="2400" dirty="0">
                <a:solidFill>
                  <a:srgbClr val="666666"/>
                </a:solidFill>
                <a:latin typeface="inherit"/>
              </a:rPr>
              <a:t>Difficulty making decisions</a:t>
            </a:r>
          </a:p>
          <a:p>
            <a:pPr fontAlgn="base">
              <a:buFont typeface="Arial" panose="020B0604020202020204" pitchFamily="34" charset="0"/>
              <a:buChar char="•"/>
            </a:pPr>
            <a:r>
              <a:rPr lang="en-US" sz="2400" dirty="0">
                <a:solidFill>
                  <a:srgbClr val="666666"/>
                </a:solidFill>
                <a:latin typeface="inherit"/>
              </a:rPr>
              <a:t>Frustration over perceived decreased ability to function in most areas of life</a:t>
            </a:r>
          </a:p>
          <a:p>
            <a:pPr marL="612775" marR="0" algn="just">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p>
          <a:p>
            <a:pPr marL="228600" marR="0" algn="just">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4639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563" y="1143001"/>
            <a:ext cx="8220577" cy="3766929"/>
          </a:xfrm>
          <a:prstGeom prst="rect">
            <a:avLst/>
          </a:prstGeom>
        </p:spPr>
        <p:txBody>
          <a:bodyPr wrap="square">
            <a:spAutoFit/>
          </a:bodyPr>
          <a:lstStyle/>
          <a:p>
            <a:pPr marL="228600" lvl="0" algn="ctr">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MANAGEMENT</a:t>
            </a:r>
          </a:p>
          <a:p>
            <a:pPr marL="457200" lvl="0" indent="-457200" algn="just">
              <a:lnSpc>
                <a:spcPct val="107000"/>
              </a:lnSpc>
              <a:spcAft>
                <a:spcPts val="800"/>
              </a:spcAft>
              <a:buFont typeface="Wingdings" panose="05000000000000000000" pitchFamily="2"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Benzodiazepines</a:t>
            </a:r>
          </a:p>
          <a:p>
            <a:pPr marL="457200" lvl="0" indent="-457200" algn="just">
              <a:lnSpc>
                <a:spcPct val="107000"/>
              </a:lnSpc>
              <a:spcAft>
                <a:spcPts val="800"/>
              </a:spcAft>
              <a:buFont typeface="Wingdings" panose="05000000000000000000" pitchFamily="2"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Activated charcoal</a:t>
            </a:r>
          </a:p>
          <a:p>
            <a:pPr marL="457200" lvl="0" indent="-457200" algn="just">
              <a:lnSpc>
                <a:spcPct val="107000"/>
              </a:lnSpc>
              <a:spcAft>
                <a:spcPts val="800"/>
              </a:spcAft>
              <a:buFont typeface="Wingdings" panose="05000000000000000000" pitchFamily="2"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Neuroleptics</a:t>
            </a:r>
          </a:p>
          <a:p>
            <a:pPr marL="457200" lvl="0" indent="-457200" algn="just">
              <a:lnSpc>
                <a:spcPct val="107000"/>
              </a:lnSpc>
              <a:spcAft>
                <a:spcPts val="800"/>
              </a:spcAft>
              <a:buFont typeface="Wingdings" panose="05000000000000000000" pitchFamily="2"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Skeletal muscle relaxants</a:t>
            </a:r>
          </a:p>
          <a:p>
            <a:pPr marL="457200" lvl="0" indent="-457200" algn="just">
              <a:lnSpc>
                <a:spcPct val="107000"/>
              </a:lnSpc>
              <a:spcAft>
                <a:spcPts val="800"/>
              </a:spcAft>
              <a:buFont typeface="Wingdings" panose="05000000000000000000" pitchFamily="2" charset="2"/>
              <a:buChar char="§"/>
            </a:pPr>
            <a:r>
              <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Diuretics</a:t>
            </a:r>
          </a:p>
        </p:txBody>
      </p:sp>
    </p:spTree>
    <p:extLst>
      <p:ext uri="{BB962C8B-B14F-4D97-AF65-F5344CB8AC3E}">
        <p14:creationId xmlns:p14="http://schemas.microsoft.com/office/powerpoint/2010/main" val="3133953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TOPIC</a:t>
            </a:r>
            <a:r>
              <a:rPr lang="en-US" dirty="0"/>
              <a:t>: </a:t>
            </a:r>
            <a:r>
              <a:rPr lang="en-US" sz="2700" dirty="0">
                <a:latin typeface="Arial" panose="020B0604020202020204" pitchFamily="34" charset="0"/>
                <a:cs typeface="Arial" panose="020B0604020202020204" pitchFamily="34" charset="0"/>
              </a:rPr>
              <a:t>ASSESSMENT OF OPIODS,WITH REFERENCE </a:t>
            </a:r>
            <a:r>
              <a:rPr lang="en-US" sz="2700">
                <a:latin typeface="Arial" panose="020B0604020202020204" pitchFamily="34" charset="0"/>
                <a:cs typeface="Arial" panose="020B0604020202020204" pitchFamily="34" charset="0"/>
              </a:rPr>
              <a:t>TO HALLUCINOGENS</a:t>
            </a:r>
            <a:r>
              <a:rPr lang="en-US" sz="2700" dirty="0">
                <a:latin typeface="Arial" panose="020B0604020202020204" pitchFamily="34" charset="0"/>
                <a:cs typeface="Arial" panose="020B0604020202020204" pitchFamily="34" charset="0"/>
              </a:rPr>
              <a:t>: DETOXIFICATION, TREATMENT AND WITHDRAWAL SYNDROME</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420767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62500" lnSpcReduction="20000"/>
          </a:bodyPr>
          <a:lstStyle/>
          <a:p>
            <a:r>
              <a:rPr lang="en-US" dirty="0"/>
              <a:t>Both substance abuse and substance dependence can manifest considerable </a:t>
            </a:r>
            <a:r>
              <a:rPr lang="en-US" dirty="0" err="1"/>
              <a:t>malapdaptive</a:t>
            </a:r>
            <a:r>
              <a:rPr lang="en-US" dirty="0"/>
              <a:t> patterns to the use that will </a:t>
            </a:r>
            <a:r>
              <a:rPr lang="en-US" dirty="0" err="1"/>
              <a:t>leadto</a:t>
            </a:r>
            <a:r>
              <a:rPr lang="en-US" dirty="0"/>
              <a:t> clinically significant impairment. Substance abuse requires one or more of the following in one year:</a:t>
            </a:r>
          </a:p>
          <a:p>
            <a:r>
              <a:rPr lang="en-US" dirty="0"/>
              <a:t>Failure to fulfill responsibility at work, school or </a:t>
            </a:r>
            <a:r>
              <a:rPr lang="en-US" dirty="0" err="1"/>
              <a:t>home.the</a:t>
            </a:r>
            <a:r>
              <a:rPr lang="en-US" dirty="0"/>
              <a:t> use of substances in physically </a:t>
            </a:r>
            <a:r>
              <a:rPr lang="en-US" dirty="0" err="1"/>
              <a:t>harzardous</a:t>
            </a:r>
            <a:r>
              <a:rPr lang="en-US" dirty="0"/>
              <a:t> situation </a:t>
            </a:r>
            <a:r>
              <a:rPr lang="en-US" dirty="0" err="1"/>
              <a:t>e.g</a:t>
            </a:r>
            <a:r>
              <a:rPr lang="en-US" dirty="0"/>
              <a:t> driving while intoxicated, </a:t>
            </a:r>
          </a:p>
          <a:p>
            <a:r>
              <a:rPr lang="en-US" dirty="0"/>
              <a:t>legal problems: during the </a:t>
            </a:r>
            <a:r>
              <a:rPr lang="en-US" dirty="0" err="1"/>
              <a:t>timeof</a:t>
            </a:r>
            <a:r>
              <a:rPr lang="en-US" dirty="0"/>
              <a:t> substance use continued substance despite recurrent social or interpersonal problems </a:t>
            </a:r>
            <a:r>
              <a:rPr lang="en-US" dirty="0" err="1"/>
              <a:t>secondaryto</a:t>
            </a:r>
            <a:r>
              <a:rPr lang="en-US" dirty="0"/>
              <a:t> the effect of such use</a:t>
            </a:r>
          </a:p>
          <a:p>
            <a:r>
              <a:rPr lang="en-US" dirty="0"/>
              <a:t>Substance dependence: requires three or more of the following in one year:</a:t>
            </a:r>
          </a:p>
          <a:p>
            <a:r>
              <a:rPr lang="en-US" dirty="0"/>
              <a:t>     </a:t>
            </a:r>
            <a:r>
              <a:rPr lang="en-US" dirty="0" err="1"/>
              <a:t>Tollerance</a:t>
            </a:r>
            <a:r>
              <a:rPr lang="en-US" dirty="0"/>
              <a:t>: use of progressively larger amount to obtain the same desired effect.</a:t>
            </a:r>
          </a:p>
          <a:p>
            <a:r>
              <a:rPr lang="en-US" dirty="0"/>
              <a:t> withdrawal symptoms: failed </a:t>
            </a:r>
            <a:r>
              <a:rPr lang="en-US" dirty="0" err="1"/>
              <a:t>attemp</a:t>
            </a:r>
            <a:r>
              <a:rPr lang="en-US" dirty="0"/>
              <a:t> to cut down </a:t>
            </a:r>
            <a:r>
              <a:rPr lang="en-US" dirty="0" err="1"/>
              <a:t>onsubstance</a:t>
            </a:r>
            <a:r>
              <a:rPr lang="en-US" dirty="0"/>
              <a:t>, significant time spent to obtain the substance, isolation from life activities.</a:t>
            </a:r>
          </a:p>
        </p:txBody>
      </p:sp>
    </p:spTree>
    <p:extLst>
      <p:ext uri="{BB962C8B-B14F-4D97-AF65-F5344CB8AC3E}">
        <p14:creationId xmlns:p14="http://schemas.microsoft.com/office/powerpoint/2010/main" val="24822920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OPIODS</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Classes of substances used are as follows:</a:t>
            </a:r>
          </a:p>
          <a:p>
            <a:r>
              <a:rPr lang="en-US" b="1" dirty="0" err="1"/>
              <a:t>Opiods</a:t>
            </a:r>
            <a:r>
              <a:rPr lang="en-US" dirty="0"/>
              <a:t>: these are narcotic substances e.g., morphine that may lead to euphoria leading to apathy, CNS depression, respiratory depression, life threatening in over dose. E.g., methadone(long acting)</a:t>
            </a:r>
          </a:p>
          <a:p>
            <a:pPr marL="0" indent="0">
              <a:buNone/>
            </a:pPr>
            <a:r>
              <a:rPr lang="en-US" u="sng" dirty="0"/>
              <a:t>Withdrawal symptoms</a:t>
            </a:r>
            <a:r>
              <a:rPr lang="en-US" dirty="0"/>
              <a:t>: Dysphoria, insomnia, anorexia, diaphoresis, myalgia, nausea and vomiting stomach cramps etc. </a:t>
            </a:r>
            <a:r>
              <a:rPr lang="en-US" dirty="0" err="1"/>
              <a:t>opiod</a:t>
            </a:r>
            <a:r>
              <a:rPr lang="en-US" dirty="0"/>
              <a:t> withdrawal is not life threatening and does not cause seizures</a:t>
            </a:r>
          </a:p>
        </p:txBody>
      </p:sp>
    </p:spTree>
    <p:extLst>
      <p:ext uri="{BB962C8B-B14F-4D97-AF65-F5344CB8AC3E}">
        <p14:creationId xmlns:p14="http://schemas.microsoft.com/office/powerpoint/2010/main" val="3939937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HALLUCINOGENS</a:t>
            </a:r>
          </a:p>
        </p:txBody>
      </p:sp>
      <p:sp>
        <p:nvSpPr>
          <p:cNvPr id="3" name="Content Placeholder 2"/>
          <p:cNvSpPr>
            <a:spLocks noGrp="1"/>
          </p:cNvSpPr>
          <p:nvPr>
            <p:ph idx="1"/>
          </p:nvPr>
        </p:nvSpPr>
        <p:spPr/>
        <p:txBody>
          <a:bodyPr>
            <a:normAutofit fontScale="92500"/>
          </a:bodyPr>
          <a:lstStyle/>
          <a:p>
            <a:pPr marL="0" indent="0">
              <a:buNone/>
            </a:pPr>
            <a:r>
              <a:rPr lang="en-US" u="sng" dirty="0"/>
              <a:t>Detoxification of </a:t>
            </a:r>
            <a:r>
              <a:rPr lang="en-US" u="sng" dirty="0" err="1"/>
              <a:t>opiods</a:t>
            </a:r>
            <a:r>
              <a:rPr lang="en-US" dirty="0"/>
              <a:t>: use naloxone and </a:t>
            </a:r>
            <a:r>
              <a:rPr lang="en-US" dirty="0" err="1"/>
              <a:t>natrexone</a:t>
            </a:r>
            <a:r>
              <a:rPr lang="en-US" dirty="0"/>
              <a:t> to block </a:t>
            </a:r>
            <a:r>
              <a:rPr lang="en-US" dirty="0" err="1"/>
              <a:t>opiod</a:t>
            </a:r>
            <a:r>
              <a:rPr lang="en-US" dirty="0"/>
              <a:t> receptors.</a:t>
            </a:r>
          </a:p>
          <a:p>
            <a:r>
              <a:rPr lang="en-US" b="1" dirty="0"/>
              <a:t>Hallucinogens</a:t>
            </a:r>
            <a:r>
              <a:rPr lang="en-US" dirty="0"/>
              <a:t>: common drugs found under this include: amphetamines, cocaine, LSD, phencyclidine hydrochloride, PCP, marijuana, etc. </a:t>
            </a:r>
            <a:endParaRPr lang="en-US" b="1" dirty="0"/>
          </a:p>
          <a:p>
            <a:pPr marL="0" indent="0">
              <a:buNone/>
            </a:pPr>
            <a:r>
              <a:rPr lang="en-US" b="1" dirty="0"/>
              <a:t>Toxicity of hallucinogens</a:t>
            </a:r>
            <a:r>
              <a:rPr lang="en-US" dirty="0"/>
              <a:t>: psychomotor agitation, impaired judgement, pupillary dilation, tachycardia, MI, delusion, wakefulness seizures, hallucination. This include all amphetamines</a:t>
            </a:r>
          </a:p>
        </p:txBody>
      </p:sp>
    </p:spTree>
    <p:extLst>
      <p:ext uri="{BB962C8B-B14F-4D97-AF65-F5344CB8AC3E}">
        <p14:creationId xmlns:p14="http://schemas.microsoft.com/office/powerpoint/2010/main" val="5355218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u="sng" dirty="0"/>
              <a:t>Withdrawal</a:t>
            </a:r>
            <a:r>
              <a:rPr lang="en-US" b="1" dirty="0"/>
              <a:t>: </a:t>
            </a:r>
            <a:r>
              <a:rPr lang="en-US" dirty="0"/>
              <a:t>depression, malaise, angina, night mares, increase in appetite, severe cravings, suicidality etc.</a:t>
            </a:r>
          </a:p>
          <a:p>
            <a:pPr marL="0" indent="0">
              <a:buNone/>
            </a:pPr>
            <a:r>
              <a:rPr lang="en-US" u="sng" dirty="0"/>
              <a:t>Detoxification/treatment</a:t>
            </a:r>
            <a:r>
              <a:rPr lang="en-US" dirty="0"/>
              <a:t>: treat with haloperidol for severe agitation.</a:t>
            </a:r>
          </a:p>
          <a:p>
            <a:endParaRPr lang="en-US" dirty="0"/>
          </a:p>
        </p:txBody>
      </p:sp>
    </p:spTree>
    <p:extLst>
      <p:ext uri="{BB962C8B-B14F-4D97-AF65-F5344CB8AC3E}">
        <p14:creationId xmlns:p14="http://schemas.microsoft.com/office/powerpoint/2010/main" val="1406001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latin typeface="Arial Black" panose="020B0A04020102020204" pitchFamily="34" charset="0"/>
              </a:rPr>
              <a:t>Cocaine</a:t>
            </a:r>
            <a:r>
              <a:rPr lang="en-US" dirty="0"/>
              <a:t>: </a:t>
            </a:r>
          </a:p>
          <a:p>
            <a:pPr marL="0" indent="0">
              <a:buNone/>
            </a:pPr>
            <a:r>
              <a:rPr lang="en-US" u="sng" dirty="0"/>
              <a:t>side effect</a:t>
            </a:r>
            <a:r>
              <a:rPr lang="en-US" dirty="0"/>
              <a:t>: psychomotor agitation, euphoria, impaired judgement, tachycardia, pupillary dilation hypertension, paranoia, feeling of bugs under the skin, sudden death from ischemia etc.</a:t>
            </a:r>
          </a:p>
          <a:p>
            <a:pPr marL="0" indent="0">
              <a:buNone/>
            </a:pPr>
            <a:r>
              <a:rPr lang="en-US" u="sng" dirty="0"/>
              <a:t>Withdrawal symptoms</a:t>
            </a:r>
            <a:r>
              <a:rPr lang="en-US" dirty="0"/>
              <a:t>: depression, malaise severe craving, suicidality, night mares, over sleep, increase in appetite.</a:t>
            </a:r>
          </a:p>
        </p:txBody>
      </p:sp>
    </p:spTree>
    <p:extLst>
      <p:ext uri="{BB962C8B-B14F-4D97-AF65-F5344CB8AC3E}">
        <p14:creationId xmlns:p14="http://schemas.microsoft.com/office/powerpoint/2010/main" val="3394323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a:t>Treatment</a:t>
            </a:r>
            <a:r>
              <a:rPr lang="en-US" dirty="0"/>
              <a:t>: treat with haloperidol and anti hypertensive drugs.</a:t>
            </a:r>
          </a:p>
        </p:txBody>
      </p:sp>
    </p:spTree>
    <p:extLst>
      <p:ext uri="{BB962C8B-B14F-4D97-AF65-F5344CB8AC3E}">
        <p14:creationId xmlns:p14="http://schemas.microsoft.com/office/powerpoint/2010/main" val="17031179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Phencyclidine </a:t>
            </a:r>
            <a:r>
              <a:rPr lang="en-US" b="1" dirty="0" err="1"/>
              <a:t>Hcl</a:t>
            </a:r>
            <a:r>
              <a:rPr lang="en-US" dirty="0"/>
              <a:t>: effect </a:t>
            </a:r>
            <a:r>
              <a:rPr lang="en-US" dirty="0" err="1"/>
              <a:t>asaultiveness</a:t>
            </a:r>
            <a:r>
              <a:rPr lang="en-US" dirty="0"/>
              <a:t> to fight psychosis, violence, impulsiveness, agitation, tachycardia etc.</a:t>
            </a:r>
          </a:p>
          <a:p>
            <a:pPr marL="0" indent="0">
              <a:buNone/>
            </a:pPr>
            <a:r>
              <a:rPr lang="en-US" u="sng" dirty="0"/>
              <a:t>Withdrawal</a:t>
            </a:r>
            <a:r>
              <a:rPr lang="en-US" dirty="0"/>
              <a:t>: depression, over sleep, sever craving, suicidality and night mares.</a:t>
            </a:r>
          </a:p>
          <a:p>
            <a:pPr marL="0" indent="0">
              <a:buNone/>
            </a:pPr>
            <a:r>
              <a:rPr lang="en-US" u="sng" dirty="0"/>
              <a:t>Treatmen</a:t>
            </a:r>
            <a:r>
              <a:rPr lang="en-US" dirty="0"/>
              <a:t>t: benzodiazepines or </a:t>
            </a:r>
            <a:r>
              <a:rPr lang="en-US" dirty="0" err="1"/>
              <a:t>halloperidol</a:t>
            </a:r>
            <a:r>
              <a:rPr lang="en-US" dirty="0"/>
              <a:t>, acidification of urine or gastric </a:t>
            </a:r>
            <a:r>
              <a:rPr lang="en-US" dirty="0" err="1"/>
              <a:t>larvarge</a:t>
            </a:r>
            <a:r>
              <a:rPr lang="en-US" dirty="0"/>
              <a:t>.</a:t>
            </a:r>
          </a:p>
        </p:txBody>
      </p:sp>
    </p:spTree>
    <p:extLst>
      <p:ext uri="{BB962C8B-B14F-4D97-AF65-F5344CB8AC3E}">
        <p14:creationId xmlns:p14="http://schemas.microsoft.com/office/powerpoint/2010/main" val="287331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38201" y="1066800"/>
          <a:ext cx="7355894" cy="4506868"/>
        </p:xfrm>
        <a:graphic>
          <a:graphicData uri="http://schemas.openxmlformats.org/drawingml/2006/table">
            <a:tbl>
              <a:tblPr/>
              <a:tblGrid>
                <a:gridCol w="828350">
                  <a:extLst>
                    <a:ext uri="{9D8B030D-6E8A-4147-A177-3AD203B41FA5}">
                      <a16:colId xmlns:a16="http://schemas.microsoft.com/office/drawing/2014/main" val="20000"/>
                    </a:ext>
                  </a:extLst>
                </a:gridCol>
                <a:gridCol w="1728438">
                  <a:extLst>
                    <a:ext uri="{9D8B030D-6E8A-4147-A177-3AD203B41FA5}">
                      <a16:colId xmlns:a16="http://schemas.microsoft.com/office/drawing/2014/main" val="20001"/>
                    </a:ext>
                  </a:extLst>
                </a:gridCol>
                <a:gridCol w="1599702">
                  <a:extLst>
                    <a:ext uri="{9D8B030D-6E8A-4147-A177-3AD203B41FA5}">
                      <a16:colId xmlns:a16="http://schemas.microsoft.com/office/drawing/2014/main" val="20002"/>
                    </a:ext>
                  </a:extLst>
                </a:gridCol>
                <a:gridCol w="1599702">
                  <a:extLst>
                    <a:ext uri="{9D8B030D-6E8A-4147-A177-3AD203B41FA5}">
                      <a16:colId xmlns:a16="http://schemas.microsoft.com/office/drawing/2014/main" val="20003"/>
                    </a:ext>
                  </a:extLst>
                </a:gridCol>
                <a:gridCol w="1599702">
                  <a:extLst>
                    <a:ext uri="{9D8B030D-6E8A-4147-A177-3AD203B41FA5}">
                      <a16:colId xmlns:a16="http://schemas.microsoft.com/office/drawing/2014/main" val="20004"/>
                    </a:ext>
                  </a:extLst>
                </a:gridCol>
              </a:tblGrid>
              <a:tr h="106528">
                <a:tc>
                  <a:txBody>
                    <a:bodyPr/>
                    <a:lstStyle/>
                    <a:p>
                      <a:endParaRPr lang="en-US" sz="1200" dirty="0"/>
                    </a:p>
                  </a:txBody>
                  <a:tcPr marL="0" marR="0" marT="0" marB="0">
                    <a:lnL>
                      <a:noFill/>
                    </a:lnL>
                    <a:lnR>
                      <a:noFill/>
                    </a:lnR>
                    <a:lnT>
                      <a:noFill/>
                    </a:lnT>
                    <a:lnB>
                      <a:noFill/>
                    </a:lnB>
                  </a:tcPr>
                </a:tc>
                <a:tc>
                  <a:txBody>
                    <a:bodyPr/>
                    <a:lstStyle/>
                    <a:p>
                      <a:r>
                        <a:rPr lang="en-US" sz="1200" dirty="0"/>
                        <a:t>On waking</a:t>
                      </a:r>
                    </a:p>
                  </a:txBody>
                  <a:tcPr marL="0" marR="0" marT="0" marB="0">
                    <a:lnL>
                      <a:noFill/>
                    </a:lnL>
                  </a:tcPr>
                </a:tc>
                <a:tc>
                  <a:txBody>
                    <a:bodyPr/>
                    <a:lstStyle/>
                    <a:p>
                      <a:r>
                        <a:rPr lang="en-US" sz="1200" dirty="0"/>
                        <a:t>Midday</a:t>
                      </a:r>
                    </a:p>
                  </a:txBody>
                  <a:tcPr marL="0" marR="0" marT="0" marB="0"/>
                </a:tc>
                <a:tc>
                  <a:txBody>
                    <a:bodyPr/>
                    <a:lstStyle/>
                    <a:p>
                      <a:r>
                        <a:rPr lang="en-US" sz="1200" dirty="0"/>
                        <a:t>Early evening</a:t>
                      </a:r>
                    </a:p>
                  </a:txBody>
                  <a:tcPr marL="0" marR="0" marT="0" marB="0"/>
                </a:tc>
                <a:tc>
                  <a:txBody>
                    <a:bodyPr/>
                    <a:lstStyle/>
                    <a:p>
                      <a:r>
                        <a:rPr lang="en-US" sz="1200" dirty="0"/>
                        <a:t>At bedtime</a:t>
                      </a:r>
                    </a:p>
                  </a:txBody>
                  <a:tcPr marL="0" marR="0" marT="0" marB="0"/>
                </a:tc>
                <a:extLst>
                  <a:ext uri="{0D108BD9-81ED-4DB2-BD59-A6C34878D82A}">
                    <a16:rowId xmlns:a16="http://schemas.microsoft.com/office/drawing/2014/main" val="10000"/>
                  </a:ext>
                </a:extLst>
              </a:tr>
              <a:tr h="147619">
                <a:tc>
                  <a:txBody>
                    <a:bodyPr/>
                    <a:lstStyle/>
                    <a:p>
                      <a:r>
                        <a:rPr lang="en-US" sz="1200"/>
                        <a:t> </a:t>
                      </a:r>
                    </a:p>
                  </a:txBody>
                  <a:tcPr marL="0" marR="0" marT="0" marB="0">
                    <a:lnL>
                      <a:noFill/>
                    </a:lnL>
                    <a:lnR>
                      <a:noFill/>
                    </a:lnR>
                    <a:lnT>
                      <a:noFill/>
                    </a:lnT>
                    <a:lnB>
                      <a:noFill/>
                    </a:lnB>
                  </a:tcPr>
                </a:tc>
                <a:tc>
                  <a:txBody>
                    <a:bodyPr/>
                    <a:lstStyle/>
                    <a:p>
                      <a:endParaRPr lang="en-US"/>
                    </a:p>
                  </a:txBody>
                  <a:tcPr marL="0" marR="0" marT="0" marB="0">
                    <a:lnL>
                      <a:noFill/>
                    </a:lnL>
                    <a:lnR>
                      <a:noFill/>
                    </a:lnR>
                    <a:lnB>
                      <a:noFill/>
                    </a:lnB>
                  </a:tcPr>
                </a:tc>
                <a:tc>
                  <a:txBody>
                    <a:bodyPr/>
                    <a:lstStyle/>
                    <a:p>
                      <a:endParaRPr lang="en-US"/>
                    </a:p>
                  </a:txBody>
                  <a:tcPr marL="0" marR="0" marT="0" marB="0">
                    <a:lnL>
                      <a:noFill/>
                    </a:lnL>
                    <a:lnR>
                      <a:noFill/>
                    </a:lnR>
                    <a:lnB>
                      <a:noFill/>
                    </a:lnB>
                  </a:tcPr>
                </a:tc>
                <a:tc>
                  <a:txBody>
                    <a:bodyPr/>
                    <a:lstStyle/>
                    <a:p>
                      <a:endParaRPr lang="en-US"/>
                    </a:p>
                  </a:txBody>
                  <a:tcPr marL="0" marR="0" marT="0" marB="0">
                    <a:lnL>
                      <a:noFill/>
                    </a:lnL>
                    <a:lnR>
                      <a:noFill/>
                    </a:lnR>
                    <a:lnB>
                      <a:noFill/>
                    </a:lnB>
                  </a:tcPr>
                </a:tc>
                <a:tc>
                  <a:txBody>
                    <a:bodyPr/>
                    <a:lstStyle/>
                    <a:p>
                      <a:endParaRPr lang="en-US" dirty="0"/>
                    </a:p>
                  </a:txBody>
                  <a:tcPr marL="0" marR="0" marT="0" marB="0">
                    <a:lnL>
                      <a:noFill/>
                    </a:lnL>
                    <a:lnR>
                      <a:noFill/>
                    </a:lnR>
                    <a:lnB>
                      <a:noFill/>
                    </a:lnB>
                  </a:tcPr>
                </a:tc>
                <a:extLst>
                  <a:ext uri="{0D108BD9-81ED-4DB2-BD59-A6C34878D82A}">
                    <a16:rowId xmlns:a16="http://schemas.microsoft.com/office/drawing/2014/main" val="10001"/>
                  </a:ext>
                </a:extLst>
              </a:tr>
              <a:tr h="738097">
                <a:tc>
                  <a:txBody>
                    <a:bodyPr/>
                    <a:lstStyle/>
                    <a:p>
                      <a:r>
                        <a:rPr lang="en-US" sz="1200" b="1"/>
                        <a:t>Day 1</a:t>
                      </a:r>
                      <a:endParaRPr lang="en-US" sz="1200"/>
                    </a:p>
                  </a:txBody>
                  <a:tcPr marL="0" marR="0" marT="0" marB="0">
                    <a:lnL>
                      <a:noFill/>
                    </a:lnL>
                    <a:lnR>
                      <a:noFill/>
                    </a:lnR>
                    <a:lnT>
                      <a:noFill/>
                    </a:lnT>
                    <a:lnB>
                      <a:noFill/>
                    </a:lnB>
                  </a:tcPr>
                </a:tc>
                <a:tc>
                  <a:txBody>
                    <a:bodyPr/>
                    <a:lstStyle/>
                    <a:p>
                      <a:r>
                        <a:rPr lang="en-US" sz="1200" dirty="0"/>
                        <a:t>â€”</a:t>
                      </a:r>
                    </a:p>
                  </a:txBody>
                  <a:tcPr marL="0" marR="0" marT="0" marB="0">
                    <a:lnL>
                      <a:noFill/>
                    </a:lnL>
                    <a:lnR>
                      <a:noFill/>
                    </a:lnR>
                    <a:lnT>
                      <a:noFill/>
                    </a:lnT>
                    <a:lnB>
                      <a:noFill/>
                    </a:lnB>
                  </a:tcPr>
                </a:tc>
                <a:tc>
                  <a:txBody>
                    <a:bodyPr/>
                    <a:lstStyle/>
                    <a:p>
                      <a:r>
                        <a:rPr lang="en-US" sz="1200" dirty="0"/>
                        <a:t>30 mg</a:t>
                      </a:r>
                    </a:p>
                  </a:txBody>
                  <a:tcPr marL="0" marR="0" marT="0" marB="0">
                    <a:lnL>
                      <a:noFill/>
                    </a:lnL>
                    <a:lnR>
                      <a:noFill/>
                    </a:lnR>
                    <a:lnT>
                      <a:noFill/>
                    </a:lnT>
                    <a:lnB>
                      <a:noFill/>
                    </a:lnB>
                  </a:tcPr>
                </a:tc>
                <a:tc>
                  <a:txBody>
                    <a:bodyPr/>
                    <a:lstStyle/>
                    <a:p>
                      <a:r>
                        <a:rPr lang="en-US" sz="1200" dirty="0"/>
                        <a:t>30 mg</a:t>
                      </a:r>
                    </a:p>
                  </a:txBody>
                  <a:tcPr marL="0" marR="0" marT="0" marB="0">
                    <a:lnL>
                      <a:noFill/>
                    </a:lnL>
                    <a:lnR>
                      <a:noFill/>
                    </a:lnR>
                    <a:lnT>
                      <a:noFill/>
                    </a:lnT>
                    <a:lnB>
                      <a:noFill/>
                    </a:lnB>
                  </a:tcPr>
                </a:tc>
                <a:tc>
                  <a:txBody>
                    <a:bodyPr/>
                    <a:lstStyle/>
                    <a:p>
                      <a:r>
                        <a:rPr lang="en-US" sz="1200" dirty="0"/>
                        <a:t>30 mg</a:t>
                      </a:r>
                    </a:p>
                  </a:txBody>
                  <a:tcPr marL="0" marR="0" marT="0" marB="0">
                    <a:lnL>
                      <a:noFill/>
                    </a:lnL>
                    <a:lnR>
                      <a:noFill/>
                    </a:lnR>
                    <a:lnT>
                      <a:noFill/>
                    </a:lnT>
                    <a:lnB>
                      <a:noFill/>
                    </a:lnB>
                  </a:tcPr>
                </a:tc>
                <a:extLst>
                  <a:ext uri="{0D108BD9-81ED-4DB2-BD59-A6C34878D82A}">
                    <a16:rowId xmlns:a16="http://schemas.microsoft.com/office/drawing/2014/main" val="10002"/>
                  </a:ext>
                </a:extLst>
              </a:tr>
              <a:tr h="738097">
                <a:tc>
                  <a:txBody>
                    <a:bodyPr/>
                    <a:lstStyle/>
                    <a:p>
                      <a:r>
                        <a:rPr lang="en-US" sz="1200" b="1"/>
                        <a:t>Day 2</a:t>
                      </a:r>
                      <a:endParaRPr lang="en-US" sz="1200"/>
                    </a:p>
                  </a:txBody>
                  <a:tcPr marL="0" marR="0" marT="0" marB="0">
                    <a:lnL>
                      <a:noFill/>
                    </a:lnL>
                    <a:lnR>
                      <a:noFill/>
                    </a:lnR>
                    <a:lnT>
                      <a:noFill/>
                    </a:lnT>
                    <a:lnB>
                      <a:noFill/>
                    </a:lnB>
                  </a:tcPr>
                </a:tc>
                <a:tc>
                  <a:txBody>
                    <a:bodyPr/>
                    <a:lstStyle/>
                    <a:p>
                      <a:r>
                        <a:rPr lang="en-US" sz="1200"/>
                        <a:t>20 mg</a:t>
                      </a:r>
                    </a:p>
                  </a:txBody>
                  <a:tcPr marL="0" marR="0" marT="0" marB="0">
                    <a:lnL>
                      <a:noFill/>
                    </a:lnL>
                    <a:lnR>
                      <a:noFill/>
                    </a:lnR>
                    <a:lnT>
                      <a:noFill/>
                    </a:lnT>
                    <a:lnB>
                      <a:noFill/>
                    </a:lnB>
                  </a:tcPr>
                </a:tc>
                <a:tc>
                  <a:txBody>
                    <a:bodyPr/>
                    <a:lstStyle/>
                    <a:p>
                      <a:r>
                        <a:rPr lang="en-US" sz="1200"/>
                        <a:t>20 mg</a:t>
                      </a:r>
                    </a:p>
                  </a:txBody>
                  <a:tcPr marL="0" marR="0" marT="0" marB="0">
                    <a:lnL>
                      <a:noFill/>
                    </a:lnL>
                    <a:lnR>
                      <a:noFill/>
                    </a:lnR>
                    <a:lnT>
                      <a:noFill/>
                    </a:lnT>
                    <a:lnB>
                      <a:noFill/>
                    </a:lnB>
                  </a:tcPr>
                </a:tc>
                <a:tc>
                  <a:txBody>
                    <a:bodyPr/>
                    <a:lstStyle/>
                    <a:p>
                      <a:r>
                        <a:rPr lang="en-US" sz="1200"/>
                        <a:t>20 mg</a:t>
                      </a:r>
                    </a:p>
                  </a:txBody>
                  <a:tcPr marL="0" marR="0" marT="0" marB="0">
                    <a:lnL>
                      <a:noFill/>
                    </a:lnL>
                    <a:lnR>
                      <a:noFill/>
                    </a:lnR>
                    <a:lnT>
                      <a:noFill/>
                    </a:lnT>
                    <a:lnB>
                      <a:noFill/>
                    </a:lnB>
                  </a:tcPr>
                </a:tc>
                <a:tc>
                  <a:txBody>
                    <a:bodyPr/>
                    <a:lstStyle/>
                    <a:p>
                      <a:r>
                        <a:rPr lang="en-US" sz="1200"/>
                        <a:t>20 mg</a:t>
                      </a:r>
                    </a:p>
                  </a:txBody>
                  <a:tcPr marL="0" marR="0" marT="0" marB="0">
                    <a:lnL>
                      <a:noFill/>
                    </a:lnL>
                    <a:lnR>
                      <a:noFill/>
                    </a:lnR>
                    <a:lnT>
                      <a:noFill/>
                    </a:lnT>
                    <a:lnB>
                      <a:noFill/>
                    </a:lnB>
                  </a:tcPr>
                </a:tc>
                <a:extLst>
                  <a:ext uri="{0D108BD9-81ED-4DB2-BD59-A6C34878D82A}">
                    <a16:rowId xmlns:a16="http://schemas.microsoft.com/office/drawing/2014/main" val="10003"/>
                  </a:ext>
                </a:extLst>
              </a:tr>
              <a:tr h="738097">
                <a:tc>
                  <a:txBody>
                    <a:bodyPr/>
                    <a:lstStyle/>
                    <a:p>
                      <a:r>
                        <a:rPr lang="en-US" sz="1200" b="1"/>
                        <a:t>Day 3</a:t>
                      </a:r>
                      <a:endParaRPr lang="en-US" sz="1200"/>
                    </a:p>
                  </a:txBody>
                  <a:tcPr marL="0" marR="0" marT="0" marB="0">
                    <a:lnL>
                      <a:noFill/>
                    </a:lnL>
                    <a:lnR>
                      <a:noFill/>
                    </a:lnR>
                    <a:lnT>
                      <a:noFill/>
                    </a:lnT>
                    <a:lnB>
                      <a:noFill/>
                    </a:lnB>
                  </a:tcPr>
                </a:tc>
                <a:tc>
                  <a:txBody>
                    <a:bodyPr/>
                    <a:lstStyle/>
                    <a:p>
                      <a:r>
                        <a:rPr lang="en-US" sz="1200" dirty="0"/>
                        <a:t>20 mg</a:t>
                      </a:r>
                    </a:p>
                  </a:txBody>
                  <a:tcPr marL="0" marR="0" marT="0" marB="0">
                    <a:lnL>
                      <a:noFill/>
                    </a:lnL>
                    <a:lnR>
                      <a:noFill/>
                    </a:lnR>
                    <a:lnT>
                      <a:noFill/>
                    </a:lnT>
                    <a:lnB>
                      <a:noFill/>
                    </a:lnB>
                  </a:tcPr>
                </a:tc>
                <a:tc>
                  <a:txBody>
                    <a:bodyPr/>
                    <a:lstStyle/>
                    <a:p>
                      <a:r>
                        <a:rPr lang="en-US" sz="1200"/>
                        <a:t>10 mg</a:t>
                      </a:r>
                    </a:p>
                  </a:txBody>
                  <a:tcPr marL="0" marR="0" marT="0" marB="0">
                    <a:lnL>
                      <a:noFill/>
                    </a:lnL>
                    <a:lnR>
                      <a:noFill/>
                    </a:lnR>
                    <a:lnT>
                      <a:noFill/>
                    </a:lnT>
                    <a:lnB>
                      <a:noFill/>
                    </a:lnB>
                  </a:tcPr>
                </a:tc>
                <a:tc>
                  <a:txBody>
                    <a:bodyPr/>
                    <a:lstStyle/>
                    <a:p>
                      <a:r>
                        <a:rPr lang="en-US" sz="1200"/>
                        <a:t>10 mg</a:t>
                      </a:r>
                    </a:p>
                  </a:txBody>
                  <a:tcPr marL="0" marR="0" marT="0" marB="0">
                    <a:lnL>
                      <a:noFill/>
                    </a:lnL>
                    <a:lnR>
                      <a:noFill/>
                    </a:lnR>
                    <a:lnT>
                      <a:noFill/>
                    </a:lnT>
                    <a:lnB>
                      <a:noFill/>
                    </a:lnB>
                  </a:tcPr>
                </a:tc>
                <a:tc>
                  <a:txBody>
                    <a:bodyPr/>
                    <a:lstStyle/>
                    <a:p>
                      <a:r>
                        <a:rPr lang="en-US" sz="1200"/>
                        <a:t>10 mg</a:t>
                      </a:r>
                    </a:p>
                  </a:txBody>
                  <a:tcPr marL="0" marR="0" marT="0" marB="0">
                    <a:lnL>
                      <a:noFill/>
                    </a:lnL>
                    <a:lnR>
                      <a:noFill/>
                    </a:lnR>
                    <a:lnT>
                      <a:noFill/>
                    </a:lnT>
                    <a:lnB>
                      <a:noFill/>
                    </a:lnB>
                  </a:tcPr>
                </a:tc>
                <a:extLst>
                  <a:ext uri="{0D108BD9-81ED-4DB2-BD59-A6C34878D82A}">
                    <a16:rowId xmlns:a16="http://schemas.microsoft.com/office/drawing/2014/main" val="10004"/>
                  </a:ext>
                </a:extLst>
              </a:tr>
              <a:tr h="738097">
                <a:tc>
                  <a:txBody>
                    <a:bodyPr/>
                    <a:lstStyle/>
                    <a:p>
                      <a:r>
                        <a:rPr lang="en-US" sz="1200" b="1"/>
                        <a:t>Day 4</a:t>
                      </a:r>
                      <a:endParaRPr lang="en-US" sz="1200"/>
                    </a:p>
                  </a:txBody>
                  <a:tcPr marL="0" marR="0" marT="0" marB="0">
                    <a:lnL>
                      <a:noFill/>
                    </a:lnL>
                    <a:lnR>
                      <a:noFill/>
                    </a:lnR>
                    <a:lnT>
                      <a:noFill/>
                    </a:lnT>
                    <a:lnB>
                      <a:noFill/>
                    </a:lnB>
                  </a:tcPr>
                </a:tc>
                <a:tc>
                  <a:txBody>
                    <a:bodyPr/>
                    <a:lstStyle/>
                    <a:p>
                      <a:r>
                        <a:rPr lang="en-US" sz="1200"/>
                        <a:t>10 mg</a:t>
                      </a:r>
                    </a:p>
                  </a:txBody>
                  <a:tcPr marL="0" marR="0" marT="0" marB="0">
                    <a:lnL>
                      <a:noFill/>
                    </a:lnL>
                    <a:lnR>
                      <a:noFill/>
                    </a:lnR>
                    <a:lnT>
                      <a:noFill/>
                    </a:lnT>
                    <a:lnB>
                      <a:noFill/>
                    </a:lnB>
                  </a:tcPr>
                </a:tc>
                <a:tc>
                  <a:txBody>
                    <a:bodyPr/>
                    <a:lstStyle/>
                    <a:p>
                      <a:r>
                        <a:rPr lang="en-US" sz="1200"/>
                        <a:t>10 mg</a:t>
                      </a:r>
                    </a:p>
                  </a:txBody>
                  <a:tcPr marL="0" marR="0" marT="0" marB="0">
                    <a:lnL>
                      <a:noFill/>
                    </a:lnL>
                    <a:lnR>
                      <a:noFill/>
                    </a:lnR>
                    <a:lnT>
                      <a:noFill/>
                    </a:lnT>
                    <a:lnB>
                      <a:noFill/>
                    </a:lnB>
                  </a:tcPr>
                </a:tc>
                <a:tc>
                  <a:txBody>
                    <a:bodyPr/>
                    <a:lstStyle/>
                    <a:p>
                      <a:r>
                        <a:rPr lang="en-US" sz="1200" dirty="0"/>
                        <a:t>-</a:t>
                      </a:r>
                    </a:p>
                  </a:txBody>
                  <a:tcPr marL="0" marR="0" marT="0" marB="0">
                    <a:lnL>
                      <a:noFill/>
                    </a:lnL>
                    <a:lnR>
                      <a:noFill/>
                    </a:lnR>
                    <a:lnT>
                      <a:noFill/>
                    </a:lnT>
                    <a:lnB>
                      <a:noFill/>
                    </a:lnB>
                  </a:tcPr>
                </a:tc>
                <a:tc>
                  <a:txBody>
                    <a:bodyPr/>
                    <a:lstStyle/>
                    <a:p>
                      <a:r>
                        <a:rPr lang="en-US" sz="1200" dirty="0"/>
                        <a:t>20 mg</a:t>
                      </a:r>
                    </a:p>
                  </a:txBody>
                  <a:tcPr marL="0" marR="0" marT="0" marB="0">
                    <a:lnL>
                      <a:noFill/>
                    </a:lnL>
                    <a:lnR>
                      <a:noFill/>
                    </a:lnR>
                    <a:lnT>
                      <a:noFill/>
                    </a:lnT>
                    <a:lnB>
                      <a:noFill/>
                    </a:lnB>
                  </a:tcPr>
                </a:tc>
                <a:extLst>
                  <a:ext uri="{0D108BD9-81ED-4DB2-BD59-A6C34878D82A}">
                    <a16:rowId xmlns:a16="http://schemas.microsoft.com/office/drawing/2014/main" val="10005"/>
                  </a:ext>
                </a:extLst>
              </a:tr>
              <a:tr h="738097">
                <a:tc>
                  <a:txBody>
                    <a:bodyPr/>
                    <a:lstStyle/>
                    <a:p>
                      <a:r>
                        <a:rPr lang="en-US" sz="1200" b="1" dirty="0"/>
                        <a:t>Day 5</a:t>
                      </a:r>
                      <a:endParaRPr lang="en-US" sz="1200" dirty="0"/>
                    </a:p>
                  </a:txBody>
                  <a:tcPr marL="0" marR="0" marT="0" marB="0">
                    <a:lnL>
                      <a:noFill/>
                    </a:lnL>
                    <a:lnR>
                      <a:noFill/>
                    </a:lnR>
                    <a:lnT>
                      <a:noFill/>
                    </a:lnT>
                    <a:lnB>
                      <a:noFill/>
                    </a:lnB>
                  </a:tcPr>
                </a:tc>
                <a:tc>
                  <a:txBody>
                    <a:bodyPr/>
                    <a:lstStyle/>
                    <a:p>
                      <a:r>
                        <a:rPr lang="en-US" sz="1200" dirty="0"/>
                        <a:t>10 mg</a:t>
                      </a:r>
                    </a:p>
                    <a:p>
                      <a:endParaRPr lang="en-US" sz="1200" dirty="0"/>
                    </a:p>
                    <a:p>
                      <a:endParaRPr lang="en-US" sz="1200" dirty="0"/>
                    </a:p>
                    <a:p>
                      <a:endParaRPr lang="en-US" sz="1200" dirty="0"/>
                    </a:p>
                    <a:p>
                      <a:r>
                        <a:rPr lang="en-US" sz="1200" dirty="0"/>
                        <a:t>+ fluid</a:t>
                      </a:r>
                      <a:r>
                        <a:rPr lang="en-US" sz="1200" baseline="0" dirty="0"/>
                        <a:t> and electrolyte correction.</a:t>
                      </a:r>
                      <a:endParaRPr lang="en-US" sz="1200" dirty="0"/>
                    </a:p>
                  </a:txBody>
                  <a:tcPr marL="0" marR="0" marT="0" marB="0">
                    <a:lnL>
                      <a:noFill/>
                    </a:lnL>
                    <a:lnR>
                      <a:noFill/>
                    </a:lnR>
                    <a:lnT>
                      <a:noFill/>
                    </a:lnT>
                    <a:lnB>
                      <a:noFill/>
                    </a:lnB>
                  </a:tcPr>
                </a:tc>
                <a:tc>
                  <a:txBody>
                    <a:bodyPr/>
                    <a:lstStyle/>
                    <a:p>
                      <a:r>
                        <a:rPr lang="en-US" sz="1200" dirty="0"/>
                        <a:t>-</a:t>
                      </a:r>
                    </a:p>
                  </a:txBody>
                  <a:tcPr marL="0" marR="0" marT="0" marB="0">
                    <a:lnL>
                      <a:noFill/>
                    </a:lnL>
                    <a:lnR>
                      <a:noFill/>
                    </a:lnR>
                    <a:lnT>
                      <a:noFill/>
                    </a:lnT>
                    <a:lnB>
                      <a:noFill/>
                    </a:lnB>
                  </a:tcPr>
                </a:tc>
                <a:tc>
                  <a:txBody>
                    <a:bodyPr/>
                    <a:lstStyle/>
                    <a:p>
                      <a:r>
                        <a:rPr lang="en-US" sz="1200" dirty="0"/>
                        <a:t>-</a:t>
                      </a:r>
                    </a:p>
                  </a:txBody>
                  <a:tcPr marL="0" marR="0" marT="0" marB="0">
                    <a:lnL>
                      <a:noFill/>
                    </a:lnL>
                    <a:lnR>
                      <a:noFill/>
                    </a:lnR>
                    <a:lnT>
                      <a:noFill/>
                    </a:lnT>
                    <a:lnB>
                      <a:noFill/>
                    </a:lnB>
                  </a:tcPr>
                </a:tc>
                <a:tc>
                  <a:txBody>
                    <a:bodyPr/>
                    <a:lstStyle/>
                    <a:p>
                      <a:r>
                        <a:rPr lang="en-US" sz="1200" dirty="0"/>
                        <a:t>10 mg</a:t>
                      </a:r>
                    </a:p>
                    <a:p>
                      <a:endParaRPr lang="en-US" sz="1200" dirty="0"/>
                    </a:p>
                    <a:p>
                      <a:endParaRPr lang="en-US" sz="1200" dirty="0"/>
                    </a:p>
                    <a:p>
                      <a:endParaRPr lang="en-US" sz="1200" dirty="0"/>
                    </a:p>
                    <a:p>
                      <a:endParaRPr lang="en-US" sz="1200" dirty="0"/>
                    </a:p>
                  </a:txBody>
                  <a:tcPr marL="0" marR="0" marT="0" marB="0">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4" name="Rectangle 3"/>
          <p:cNvSpPr/>
          <p:nvPr/>
        </p:nvSpPr>
        <p:spPr>
          <a:xfrm>
            <a:off x="2667000" y="381000"/>
            <a:ext cx="3463064" cy="369332"/>
          </a:xfrm>
          <a:prstGeom prst="rect">
            <a:avLst/>
          </a:prstGeom>
        </p:spPr>
        <p:txBody>
          <a:bodyPr wrap="none">
            <a:spAutoFit/>
          </a:bodyPr>
          <a:lstStyle/>
          <a:p>
            <a:r>
              <a:rPr lang="en-US" dirty="0"/>
              <a:t>Benzodiazepine withdrawal regime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Lysergic acid diethylamide (LSD)</a:t>
            </a:r>
            <a:r>
              <a:rPr lang="en-US" dirty="0"/>
              <a:t>: </a:t>
            </a:r>
          </a:p>
          <a:p>
            <a:pPr marL="0" indent="0">
              <a:buNone/>
            </a:pPr>
            <a:r>
              <a:rPr lang="en-US" u="sng" dirty="0"/>
              <a:t>Effect</a:t>
            </a:r>
            <a:r>
              <a:rPr lang="en-US" dirty="0"/>
              <a:t>: hallucination, flash backs, anxiety or depression</a:t>
            </a:r>
          </a:p>
          <a:p>
            <a:pPr marL="0" indent="0">
              <a:buNone/>
            </a:pPr>
            <a:r>
              <a:rPr lang="en-US" u="sng" dirty="0"/>
              <a:t>Withdrawal</a:t>
            </a:r>
            <a:r>
              <a:rPr lang="en-US" dirty="0"/>
              <a:t>: unknown.</a:t>
            </a:r>
          </a:p>
          <a:p>
            <a:pPr marL="0" indent="0">
              <a:buNone/>
            </a:pPr>
            <a:r>
              <a:rPr lang="en-US" u="sng" dirty="0"/>
              <a:t>Treatment</a:t>
            </a:r>
            <a:r>
              <a:rPr lang="en-US" dirty="0"/>
              <a:t>: supportive counselling, anti psychotics and benzodiazepines</a:t>
            </a:r>
          </a:p>
        </p:txBody>
      </p:sp>
    </p:spTree>
    <p:extLst>
      <p:ext uri="{BB962C8B-B14F-4D97-AF65-F5344CB8AC3E}">
        <p14:creationId xmlns:p14="http://schemas.microsoft.com/office/powerpoint/2010/main" val="4616880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Marijuana</a:t>
            </a:r>
          </a:p>
          <a:p>
            <a:pPr marL="0" indent="0">
              <a:buNone/>
            </a:pPr>
            <a:r>
              <a:rPr lang="en-US" u="sng" dirty="0"/>
              <a:t>Effect</a:t>
            </a:r>
            <a:r>
              <a:rPr lang="en-US" dirty="0"/>
              <a:t>: euphoria, impaired judgement, social withdrawal, appetite increase, dry mouth, hallucination, anxiety, paranoia etc.</a:t>
            </a:r>
          </a:p>
          <a:p>
            <a:pPr marL="0" indent="0">
              <a:buNone/>
            </a:pPr>
            <a:r>
              <a:rPr lang="en-US" u="sng" dirty="0"/>
              <a:t>Withdrawal</a:t>
            </a:r>
            <a:r>
              <a:rPr lang="en-US" dirty="0"/>
              <a:t> : unknown</a:t>
            </a:r>
          </a:p>
          <a:p>
            <a:pPr marL="0" indent="0">
              <a:buNone/>
            </a:pPr>
            <a:r>
              <a:rPr lang="en-US" u="sng" dirty="0"/>
              <a:t>Treatment</a:t>
            </a:r>
            <a:r>
              <a:rPr lang="en-US" dirty="0"/>
              <a:t>: supportive counselling.</a:t>
            </a:r>
          </a:p>
        </p:txBody>
      </p:sp>
    </p:spTree>
    <p:extLst>
      <p:ext uri="{BB962C8B-B14F-4D97-AF65-F5344CB8AC3E}">
        <p14:creationId xmlns:p14="http://schemas.microsoft.com/office/powerpoint/2010/main" val="19839091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sz="2800" b="1" dirty="0"/>
              <a:t>Barbiturate</a:t>
            </a:r>
            <a:r>
              <a:rPr lang="en-US" sz="2800" dirty="0"/>
              <a:t>: low safety margin, respiratory depression.</a:t>
            </a:r>
          </a:p>
          <a:p>
            <a:pPr marL="0" indent="0">
              <a:buNone/>
            </a:pPr>
            <a:r>
              <a:rPr lang="en-US" sz="2800" b="1" dirty="0"/>
              <a:t>       Withdrawal:</a:t>
            </a:r>
            <a:r>
              <a:rPr lang="en-US" sz="2800" dirty="0"/>
              <a:t> anxiety, seizures, delirium, life threatening CVS collapse.</a:t>
            </a:r>
          </a:p>
          <a:p>
            <a:r>
              <a:rPr lang="en-US" sz="2800" b="1" dirty="0"/>
              <a:t>Benzodiazepines: </a:t>
            </a:r>
            <a:r>
              <a:rPr lang="en-US" sz="2800" dirty="0"/>
              <a:t>interaction with alcohol, amnesia, ataxia, somnolence, mild respiratory depression, agitation etc.</a:t>
            </a:r>
          </a:p>
          <a:p>
            <a:pPr marL="0" indent="0">
              <a:buNone/>
            </a:pPr>
            <a:r>
              <a:rPr lang="en-US" sz="2800" b="1" dirty="0"/>
              <a:t>       Withdrawal: </a:t>
            </a:r>
            <a:r>
              <a:rPr lang="en-US" sz="2800" dirty="0"/>
              <a:t>rebound anxiety seizure, tremor, insomnia, tachycardia death.</a:t>
            </a:r>
          </a:p>
          <a:p>
            <a:r>
              <a:rPr lang="en-US" sz="2800" b="1" dirty="0"/>
              <a:t>Caffeine:</a:t>
            </a:r>
            <a:r>
              <a:rPr lang="en-US" sz="2800" dirty="0"/>
              <a:t> restlessness, diuresis, insomnia, tachycardia, psychomotor agitation etc.</a:t>
            </a:r>
          </a:p>
          <a:p>
            <a:pPr marL="0" indent="0">
              <a:buNone/>
            </a:pPr>
            <a:r>
              <a:rPr lang="en-US" sz="2800" b="1" dirty="0"/>
              <a:t>       Withdrawal: </a:t>
            </a:r>
            <a:r>
              <a:rPr lang="en-US" sz="2800" dirty="0"/>
              <a:t>headache, lethargy, depression, weight gain, irritability, craving.</a:t>
            </a:r>
          </a:p>
          <a:p>
            <a:r>
              <a:rPr lang="en-US" sz="2800" b="1" dirty="0"/>
              <a:t>Nicotine: </a:t>
            </a:r>
            <a:r>
              <a:rPr lang="en-US" sz="2800" dirty="0"/>
              <a:t>restlessness, insomnia, anxiety, arrhythmia</a:t>
            </a:r>
          </a:p>
          <a:p>
            <a:pPr marL="0" indent="0">
              <a:buNone/>
            </a:pPr>
            <a:r>
              <a:rPr lang="en-US" sz="2800" b="1" dirty="0"/>
              <a:t>       Withdrawal: </a:t>
            </a:r>
            <a:r>
              <a:rPr lang="en-US" sz="2800" dirty="0"/>
              <a:t>irritability, headache, anxiety, weight gain, craving, </a:t>
            </a:r>
            <a:r>
              <a:rPr lang="en-US" sz="2800" dirty="0" err="1"/>
              <a:t>bradycardia</a:t>
            </a:r>
            <a:r>
              <a:rPr lang="en-US" sz="2800"/>
              <a:t>, difficulty </a:t>
            </a:r>
            <a:r>
              <a:rPr lang="en-US" sz="2800" dirty="0"/>
              <a:t>concentration, and insomnia.</a:t>
            </a:r>
            <a:endParaRPr lang="en-US" sz="2800" b="1" dirty="0"/>
          </a:p>
        </p:txBody>
      </p:sp>
    </p:spTree>
    <p:extLst>
      <p:ext uri="{BB962C8B-B14F-4D97-AF65-F5344CB8AC3E}">
        <p14:creationId xmlns:p14="http://schemas.microsoft.com/office/powerpoint/2010/main" val="26070940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THANKS……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Medication for alcohol dependence and management</a:t>
            </a: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US" dirty="0"/>
              <a:t>assessment:</a:t>
            </a:r>
          </a:p>
          <a:p>
            <a:pPr>
              <a:buFont typeface="Wingdings" pitchFamily="2" charset="2"/>
              <a:buChar char="Ø"/>
            </a:pPr>
            <a:r>
              <a:rPr lang="en-US" dirty="0"/>
              <a:t>Drinking pattern</a:t>
            </a:r>
          </a:p>
          <a:p>
            <a:pPr>
              <a:buFont typeface="Wingdings" pitchFamily="2" charset="2"/>
              <a:buChar char="Ø"/>
            </a:pPr>
            <a:r>
              <a:rPr lang="en-US" dirty="0"/>
              <a:t>History of </a:t>
            </a:r>
            <a:r>
              <a:rPr lang="en-US" dirty="0" err="1"/>
              <a:t>withdrawl</a:t>
            </a:r>
            <a:r>
              <a:rPr lang="en-US" dirty="0"/>
              <a:t> symptoms</a:t>
            </a:r>
          </a:p>
          <a:p>
            <a:pPr>
              <a:buFont typeface="Wingdings" pitchFamily="2" charset="2"/>
              <a:buChar char="Ø"/>
            </a:pPr>
            <a:r>
              <a:rPr lang="en-US" dirty="0"/>
              <a:t>Previous attempts to cease drinking</a:t>
            </a:r>
          </a:p>
          <a:p>
            <a:pPr>
              <a:buFont typeface="Wingdings" pitchFamily="2" charset="2"/>
              <a:buChar char="Ø"/>
            </a:pPr>
            <a:r>
              <a:rPr lang="en-US" dirty="0"/>
              <a:t>Use of drugs </a:t>
            </a:r>
          </a:p>
          <a:p>
            <a:pPr>
              <a:buFont typeface="Wingdings" pitchFamily="2" charset="2"/>
              <a:buChar char="Ø"/>
            </a:pPr>
            <a:r>
              <a:rPr lang="en-US" dirty="0"/>
              <a:t>Physical injuries</a:t>
            </a:r>
          </a:p>
          <a:p>
            <a:pPr>
              <a:buFont typeface="Wingdings" pitchFamily="2" charset="2"/>
              <a:buChar char="Ø"/>
            </a:pPr>
            <a:r>
              <a:rPr lang="en-US" dirty="0"/>
              <a:t>Forensic involvements</a:t>
            </a:r>
          </a:p>
          <a:p>
            <a:pPr>
              <a:buFont typeface="Wingdings" pitchFamily="2" charset="2"/>
              <a:buChar char="Ø"/>
            </a:pPr>
            <a:r>
              <a:rPr lang="en-US" dirty="0"/>
              <a:t>Psychiatric illness</a:t>
            </a:r>
          </a:p>
          <a:p>
            <a:pPr>
              <a:buFont typeface="Wingdings" pitchFamily="2" charset="2"/>
              <a:buChar char="Ø"/>
            </a:pPr>
            <a:r>
              <a:rPr lang="en-US" dirty="0"/>
              <a:t>Previous treatments and experience of alcoholic </a:t>
            </a:r>
            <a:r>
              <a:rPr lang="en-US" dirty="0" err="1"/>
              <a:t>annomalous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a:t>Medical assistance for withdrawal:</a:t>
            </a:r>
          </a:p>
          <a:p>
            <a:pPr>
              <a:buFont typeface="Wingdings" pitchFamily="2" charset="2"/>
              <a:buChar char="Ø"/>
            </a:pPr>
            <a:r>
              <a:rPr lang="en-US" dirty="0"/>
              <a:t>IM 10mg diazepam for convulsions</a:t>
            </a:r>
          </a:p>
          <a:p>
            <a:pPr>
              <a:buFont typeface="Wingdings" pitchFamily="2" charset="2"/>
              <a:buChar char="Ø"/>
            </a:pPr>
            <a:r>
              <a:rPr lang="en-US" dirty="0"/>
              <a:t>Haloperidol and IM </a:t>
            </a:r>
            <a:r>
              <a:rPr lang="en-US" dirty="0" err="1"/>
              <a:t>lorazepam</a:t>
            </a:r>
            <a:r>
              <a:rPr lang="en-US" dirty="0"/>
              <a:t> for agitation resulting from delirium</a:t>
            </a:r>
          </a:p>
          <a:p>
            <a:pPr>
              <a:buFont typeface="Wingdings" pitchFamily="2" charset="2"/>
              <a:buChar char="Ø"/>
            </a:pPr>
            <a:r>
              <a:rPr lang="en-US" dirty="0"/>
              <a:t>Admit if </a:t>
            </a:r>
            <a:r>
              <a:rPr lang="en-US" dirty="0" err="1"/>
              <a:t>Wernicke’s</a:t>
            </a:r>
            <a:r>
              <a:rPr lang="en-US" dirty="0"/>
              <a:t> encephalopathy is suspected by the signs</a:t>
            </a:r>
          </a:p>
          <a:p>
            <a:pPr>
              <a:buFont typeface="Wingdings" pitchFamily="2" charset="2"/>
              <a:buChar char="Ø"/>
            </a:pPr>
            <a:r>
              <a:rPr lang="en-US" dirty="0"/>
              <a:t>Administer thymine 50mg orally before glucose.</a:t>
            </a:r>
          </a:p>
          <a:p>
            <a:pPr>
              <a:buFont typeface="Wingdings" pitchFamily="2" charset="2"/>
              <a:buChar char="v"/>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v"/>
            </a:pPr>
            <a:r>
              <a:rPr lang="en-US" dirty="0"/>
              <a:t>Medical detoxification</a:t>
            </a:r>
          </a:p>
          <a:p>
            <a:pPr>
              <a:buFont typeface="Wingdings" pitchFamily="2" charset="2"/>
              <a:buChar char="v"/>
            </a:pPr>
            <a:r>
              <a:rPr lang="en-US" dirty="0"/>
              <a:t>Psychological treatment-psychotherapy and family counseling</a:t>
            </a:r>
          </a:p>
          <a:p>
            <a:pPr>
              <a:buFont typeface="Wingdings" pitchFamily="2" charset="2"/>
              <a:buChar char="v"/>
            </a:pPr>
            <a:r>
              <a:rPr lang="en-US" dirty="0"/>
              <a:t>Twelve step groups such as AA and NA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4754563"/>
          </a:xfrm>
        </p:spPr>
        <p:txBody>
          <a:bodyPr>
            <a:normAutofit fontScale="32500" lnSpcReduction="20000"/>
          </a:bodyPr>
          <a:lstStyle/>
          <a:p>
            <a:pPr>
              <a:buFont typeface="Wingdings" pitchFamily="2" charset="2"/>
              <a:buChar char="v"/>
            </a:pPr>
            <a:r>
              <a:rPr lang="en-US" sz="3400" dirty="0"/>
              <a:t>Alcoholics anonymous (AA)</a:t>
            </a:r>
          </a:p>
          <a:p>
            <a:pPr>
              <a:buFont typeface="Wingdings" pitchFamily="2" charset="2"/>
              <a:buChar char="v"/>
            </a:pPr>
            <a:r>
              <a:rPr lang="en-US" sz="3400" dirty="0"/>
              <a:t>Alcoholics Anonymous (AA) is the best known and the most widespread of the voluntary self-help </a:t>
            </a:r>
            <a:r>
              <a:rPr lang="en-US" sz="3400" dirty="0" err="1"/>
              <a:t>organisations</a:t>
            </a:r>
            <a:r>
              <a:rPr lang="en-US" sz="3400" dirty="0"/>
              <a:t> for problem drinkers. It was founded in 1935 in the USA by Bill Wilson and Dr Bob Smith, themselves both problem drinkers. Currently there are -3000 groups in the UK and -88 000 groups worldwide. Associated </a:t>
            </a:r>
            <a:r>
              <a:rPr lang="en-US" sz="3400" dirty="0" err="1"/>
              <a:t>organisations</a:t>
            </a:r>
            <a:r>
              <a:rPr lang="en-US" sz="3400" dirty="0"/>
              <a:t> are Al-anon (for relatives of problem drinkers); Al-</a:t>
            </a:r>
            <a:r>
              <a:rPr lang="en-US" sz="3400" dirty="0" err="1"/>
              <a:t>Ateen</a:t>
            </a:r>
            <a:r>
              <a:rPr lang="en-US" sz="3400" dirty="0"/>
              <a:t> (for teenage children of problem drinkers); and Narcotics Anonymous (NA) (for addicts of illicit drugs).</a:t>
            </a:r>
          </a:p>
          <a:p>
            <a:pPr>
              <a:buFont typeface="Wingdings" pitchFamily="2" charset="2"/>
              <a:buChar char="v"/>
            </a:pPr>
            <a:r>
              <a:rPr lang="en-US" sz="3400" dirty="0"/>
              <a:t>AA views alcoholism as a lifelong, incurable disease whose symptoms can be arrested by lifelong abstinence. Many other groups will use a variant of the AA </a:t>
            </a:r>
            <a:r>
              <a:rPr lang="en-US" sz="3400" dirty="0" err="1"/>
              <a:t>modelâ</a:t>
            </a:r>
            <a:r>
              <a:rPr lang="en-US" sz="3400" dirty="0"/>
              <a:t>€”â€˜12-stepâ€™ </a:t>
            </a:r>
            <a:r>
              <a:rPr lang="en-US" sz="3400" dirty="0" err="1"/>
              <a:t>programme</a:t>
            </a:r>
            <a:r>
              <a:rPr lang="en-US" sz="3400" dirty="0"/>
              <a:t>. AA is a useful and effective intervention in many problem drinkers and all patients should be informed about AA and encouraged to consider attendance.</a:t>
            </a:r>
          </a:p>
          <a:p>
            <a:pPr>
              <a:buFont typeface="Wingdings" pitchFamily="2" charset="2"/>
              <a:buChar char="v"/>
            </a:pPr>
            <a:r>
              <a:rPr lang="en-US" sz="3400" dirty="0"/>
              <a:t>An AA meeting will generally follow a standard routine: there will be 10â€“20 people in each group, only first names are used; a rotating chairman will introduce himself with â€˜my name is X, and I am an </a:t>
            </a:r>
            <a:r>
              <a:rPr lang="en-US" sz="3400" dirty="0" err="1"/>
              <a:t>alcoholicâ</a:t>
            </a:r>
            <a:r>
              <a:rPr lang="en-US" sz="3400" dirty="0"/>
              <a:t>€™, then will read the AA preamble; a number of speakers are called from the floor who give an account of their stories and recovery if possible, leading to general discussion; the meeting ends with a prayer and is followed by informal discussions and contact between new members and sponsors who may offer emotional and practical support and perhaps a phone number. Open meetings are held where friends, family and interested professionals can attend. Closed meetings are for AA members only. (See â€˜Useful </a:t>
            </a:r>
            <a:r>
              <a:rPr lang="en-US" sz="3400" dirty="0" err="1"/>
              <a:t>addressesâ</a:t>
            </a:r>
            <a:r>
              <a:rPr lang="en-US" sz="3400" dirty="0"/>
              <a:t>€™ for AA contacts in the UK and </a:t>
            </a:r>
            <a:r>
              <a:rPr lang="en-US" sz="3400" dirty="0" err="1"/>
              <a:t>Irelandâ</a:t>
            </a:r>
            <a:r>
              <a:rPr lang="en-US" sz="3400" dirty="0"/>
              <a:t>€”p. 916.)</a:t>
            </a:r>
          </a:p>
          <a:p>
            <a:pPr>
              <a:buFont typeface="Wingdings" pitchFamily="2" charset="2"/>
              <a:buChar char="q"/>
            </a:pPr>
            <a:r>
              <a:rPr lang="en-US" sz="3400" dirty="0"/>
              <a:t>The 12 steps</a:t>
            </a:r>
          </a:p>
          <a:p>
            <a:pPr marL="514350" indent="-514350">
              <a:buFont typeface="+mj-lt"/>
              <a:buAutoNum type="arabicPeriod"/>
            </a:pPr>
            <a:r>
              <a:rPr lang="en-US" sz="3400" dirty="0"/>
              <a:t>We admitted we were powerless over </a:t>
            </a:r>
            <a:r>
              <a:rPr lang="en-US" sz="3400" dirty="0" err="1"/>
              <a:t>alcoholâ</a:t>
            </a:r>
            <a:r>
              <a:rPr lang="en-US" sz="3400" dirty="0"/>
              <a:t>€”that our lives had become unmanageable.</a:t>
            </a:r>
          </a:p>
          <a:p>
            <a:pPr marL="514350" indent="-514350">
              <a:buFont typeface="+mj-lt"/>
              <a:buAutoNum type="arabicPeriod"/>
            </a:pPr>
            <a:r>
              <a:rPr lang="en-US" sz="3400" dirty="0"/>
              <a:t>Came to believe that a power higher than ourselves could restore us to sanity.</a:t>
            </a:r>
          </a:p>
          <a:p>
            <a:pPr marL="514350" indent="-514350">
              <a:buFont typeface="+mj-lt"/>
              <a:buAutoNum type="arabicPeriod"/>
            </a:pPr>
            <a:r>
              <a:rPr lang="en-US" sz="3400" dirty="0"/>
              <a:t>Made a decision to turn our will and our lives over to the care of God as we understood him.</a:t>
            </a:r>
          </a:p>
          <a:p>
            <a:pPr marL="514350" indent="-514350">
              <a:buFont typeface="+mj-lt"/>
              <a:buAutoNum type="arabicPeriod"/>
            </a:pPr>
            <a:r>
              <a:rPr lang="en-US" sz="3400" dirty="0"/>
              <a:t>Made a searching and fearless moral inventory of ourselves.</a:t>
            </a:r>
          </a:p>
          <a:p>
            <a:pPr marL="514350" indent="-514350">
              <a:buFont typeface="+mj-lt"/>
              <a:buAutoNum type="arabicPeriod"/>
            </a:pPr>
            <a:r>
              <a:rPr lang="en-US" sz="3400" dirty="0"/>
              <a:t>Admitted to God, to ourselves, and to another human being the exact nature of our wrongs.</a:t>
            </a:r>
          </a:p>
          <a:p>
            <a:pPr marL="514350" indent="-514350">
              <a:buFont typeface="+mj-lt"/>
              <a:buAutoNum type="arabicPeriod"/>
            </a:pPr>
            <a:r>
              <a:rPr lang="en-US" sz="3400" dirty="0"/>
              <a:t>Were entirely ready to have God remove these defects of character.</a:t>
            </a:r>
          </a:p>
          <a:p>
            <a:pPr marL="514350" indent="-514350">
              <a:buFont typeface="+mj-lt"/>
              <a:buAutoNum type="arabicPeriod"/>
            </a:pPr>
            <a:r>
              <a:rPr lang="en-US" sz="3400" dirty="0"/>
              <a:t>Humbly asked Him to remove our shortcomings.</a:t>
            </a:r>
          </a:p>
          <a:p>
            <a:pPr marL="514350" indent="-514350">
              <a:buFont typeface="+mj-lt"/>
              <a:buAutoNum type="arabicPeriod"/>
            </a:pPr>
            <a:r>
              <a:rPr lang="en-US" sz="3400" dirty="0"/>
              <a:t>Made a list of the persons we had harmed, and became willing to make amends to them all.</a:t>
            </a:r>
          </a:p>
          <a:p>
            <a:pPr marL="514350" indent="-514350">
              <a:buFont typeface="+mj-lt"/>
              <a:buAutoNum type="arabicPeriod"/>
            </a:pPr>
            <a:r>
              <a:rPr lang="en-US" sz="3400" dirty="0"/>
              <a:t>Made direct amends to such people wherever possible, except when to do so would injure them or others.</a:t>
            </a:r>
          </a:p>
          <a:p>
            <a:pPr marL="514350" indent="-514350">
              <a:buFont typeface="+mj-lt"/>
              <a:buAutoNum type="arabicPeriod"/>
            </a:pPr>
            <a:r>
              <a:rPr lang="en-US" sz="3400" dirty="0"/>
              <a:t>Continued to take personal inventory, and when we were wrong promptly to admit it.</a:t>
            </a:r>
          </a:p>
          <a:p>
            <a:pPr marL="514350" indent="-514350">
              <a:buFont typeface="+mj-lt"/>
              <a:buAutoNum type="arabicPeriod"/>
            </a:pPr>
            <a:r>
              <a:rPr lang="en-US" sz="3400" dirty="0"/>
              <a:t>Sought through prayer and meditation to improve our conscious contact with God as we understood Him, praying only for knowledge of His will for us and the power to carry that out.</a:t>
            </a:r>
          </a:p>
          <a:p>
            <a:pPr marL="514350" indent="-514350">
              <a:buFont typeface="+mj-lt"/>
              <a:buAutoNum type="arabicPeriod"/>
            </a:pPr>
            <a:r>
              <a:rPr lang="en-US" sz="3400" dirty="0"/>
              <a:t>Having had a spiritual awakening as a result of these steps, we tried to carry this message to alcoholics and to practice these principles in our affairs.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1769</TotalTime>
  <Words>2902</Words>
  <Application>Microsoft Office PowerPoint</Application>
  <PresentationFormat>On-screen Show (4:3)</PresentationFormat>
  <Paragraphs>386</Paragraphs>
  <Slides>53</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53</vt:i4>
      </vt:variant>
    </vt:vector>
  </HeadingPairs>
  <TitlesOfParts>
    <vt:vector size="68" baseType="lpstr">
      <vt:lpstr>Arial</vt:lpstr>
      <vt:lpstr>Arial Black</vt:lpstr>
      <vt:lpstr>Arial Narrow</vt:lpstr>
      <vt:lpstr>Blackadder ITC</vt:lpstr>
      <vt:lpstr>Calibri</vt:lpstr>
      <vt:lpstr>inherit</vt:lpstr>
      <vt:lpstr>Lato</vt:lpstr>
      <vt:lpstr>Montserrat</vt:lpstr>
      <vt:lpstr>Old English Text MT</vt:lpstr>
      <vt:lpstr>ProximaNova</vt:lpstr>
      <vt:lpstr>Symbol</vt:lpstr>
      <vt:lpstr>Times New Roman</vt:lpstr>
      <vt:lpstr>Verdana</vt:lpstr>
      <vt:lpstr>Wingdings</vt:lpstr>
      <vt:lpstr>Office Theme</vt:lpstr>
      <vt:lpstr>SUBSTANCE – RELATED  DISORDERS  Prof Dr. Pedro Hernandez MSc. Consultant Professor  </vt:lpstr>
      <vt:lpstr>DELIRIUM TREMENS(DT)</vt:lpstr>
      <vt:lpstr>PowerPoint Presentation</vt:lpstr>
      <vt:lpstr>TREATMENT</vt:lpstr>
      <vt:lpstr>PowerPoint Presentation</vt:lpstr>
      <vt:lpstr>Medication for alcohol dependence and management</vt:lpstr>
      <vt:lpstr>PowerPoint Presentation</vt:lpstr>
      <vt:lpstr>PowerPoint Presentation</vt:lpstr>
      <vt:lpstr>PowerPoint Presentation</vt:lpstr>
      <vt:lpstr>Alcohol Withdrawal, symptoms and treatment</vt:lpstr>
      <vt:lpstr>PowerPoint Presentation</vt:lpstr>
      <vt:lpstr>Alcohol withdrawal</vt:lpstr>
      <vt:lpstr>Symptoms </vt:lpstr>
      <vt:lpstr>PowerPoint Presentation</vt:lpstr>
      <vt:lpstr>PCP</vt:lpstr>
      <vt:lpstr>CLINICAL SYMPTOMS</vt:lpstr>
      <vt:lpstr>Withdrawal symptoms</vt:lpstr>
      <vt:lpstr>SEDATIVE HYPNOTICS</vt:lpstr>
      <vt:lpstr>Clinical presentation; </vt:lpstr>
      <vt:lpstr>Psychopharmacology</vt:lpstr>
      <vt:lpstr>HELPFUL  ASSOCIATIONS</vt:lpstr>
      <vt:lpstr>CANNABIS INTOXICATION WITHDRAWAL </vt:lpstr>
      <vt:lpstr>PowerPoint Presentation</vt:lpstr>
      <vt:lpstr>PowerPoint Presentation</vt:lpstr>
      <vt:lpstr>PowerPoint Presentation</vt:lpstr>
      <vt:lpstr>PowerPoint Presentation</vt:lpstr>
      <vt:lpstr>COCAINE AND AMPHETAMINE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ASSESSMENT OF OPIODS,WITH REFERENCE TO HALLUCINOGENS: DETOXIFICATION, TREATMENT AND WITHDRAWAL SYNDROME</vt:lpstr>
      <vt:lpstr>INTRODUCTION</vt:lpstr>
      <vt:lpstr>OPIODS</vt:lpstr>
      <vt:lpstr>HALLUCINOGENS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lamin jawneh</dc:creator>
  <cp:lastModifiedBy>hp</cp:lastModifiedBy>
  <cp:revision>12</cp:revision>
  <dcterms:created xsi:type="dcterms:W3CDTF">2006-08-16T00:00:00Z</dcterms:created>
  <dcterms:modified xsi:type="dcterms:W3CDTF">2018-02-12T11:08:13Z</dcterms:modified>
</cp:coreProperties>
</file>